
<file path=[Content_Types].xml><?xml version="1.0" encoding="utf-8"?>
<Types xmlns="http://schemas.openxmlformats.org/package/2006/content-types">
  <Default Extension="xml" ContentType="application/xml"/>
  <Default Extension="bin" ContentType="application/vnd.openxmlformats-officedocument.oleObject"/>
  <Default Extension="jpeg" ContentType="image/jpeg"/>
  <Default Extension="tiff" ContentType="image/tiff"/>
  <Default Extension="emf" ContentType="image/x-emf"/>
  <Default Extension="rels" ContentType="application/vnd.openxmlformats-package.relationships+xml"/>
  <Default Extension="vml" ContentType="application/vnd.openxmlformats-officedocument.vmlDrawing"/>
  <Default Extension="png" ContentType="image/png"/>
  <Default Extension="wmf" ContentType="image/x-w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2"/>
  </p:notesMasterIdLst>
  <p:handoutMasterIdLst>
    <p:handoutMasterId r:id="rId33"/>
  </p:handoutMasterIdLst>
  <p:sldIdLst>
    <p:sldId id="256" r:id="rId2"/>
    <p:sldId id="326" r:id="rId3"/>
    <p:sldId id="277" r:id="rId4"/>
    <p:sldId id="328" r:id="rId5"/>
    <p:sldId id="294" r:id="rId6"/>
    <p:sldId id="332" r:id="rId7"/>
    <p:sldId id="334" r:id="rId8"/>
    <p:sldId id="335" r:id="rId9"/>
    <p:sldId id="336" r:id="rId10"/>
    <p:sldId id="337" r:id="rId11"/>
    <p:sldId id="338" r:id="rId12"/>
    <p:sldId id="357" r:id="rId13"/>
    <p:sldId id="340" r:id="rId14"/>
    <p:sldId id="341" r:id="rId15"/>
    <p:sldId id="342" r:id="rId16"/>
    <p:sldId id="343" r:id="rId17"/>
    <p:sldId id="344" r:id="rId18"/>
    <p:sldId id="351" r:id="rId19"/>
    <p:sldId id="345" r:id="rId20"/>
    <p:sldId id="346" r:id="rId21"/>
    <p:sldId id="352" r:id="rId22"/>
    <p:sldId id="353" r:id="rId23"/>
    <p:sldId id="354" r:id="rId24"/>
    <p:sldId id="355" r:id="rId25"/>
    <p:sldId id="356" r:id="rId26"/>
    <p:sldId id="330" r:id="rId27"/>
    <p:sldId id="295" r:id="rId28"/>
    <p:sldId id="297" r:id="rId29"/>
    <p:sldId id="273" r:id="rId30"/>
    <p:sldId id="276" r:id="rId31"/>
  </p:sldIdLst>
  <p:sldSz cx="9906000" cy="6858000" type="A4"/>
  <p:notesSz cx="6797675" cy="9926638"/>
  <p:defaultTex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312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00"/>
    <a:srgbClr val="0000FF"/>
    <a:srgbClr val="FFCCCC"/>
    <a:srgbClr val="FFFFCC"/>
    <a:srgbClr val="99FF99"/>
    <a:srgbClr val="CC99FF"/>
    <a:srgbClr val="FF0000"/>
    <a:srgbClr val="CCECFF"/>
    <a:srgbClr val="008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95" autoAdjust="0"/>
    <p:restoredTop sz="86913" autoAdjust="0"/>
  </p:normalViewPr>
  <p:slideViewPr>
    <p:cSldViewPr>
      <p:cViewPr varScale="1">
        <p:scale>
          <a:sx n="83" d="100"/>
          <a:sy n="83" d="100"/>
        </p:scale>
        <p:origin x="224" y="304"/>
      </p:cViewPr>
      <p:guideLst>
        <p:guide orient="horz" pos="2160"/>
        <p:guide pos="312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notesMaster" Target="notesMasters/notesMaster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handoutMaster" Target="handoutMasters/handoutMaster1.xml"/><Relationship Id="rId34" Type="http://schemas.openxmlformats.org/officeDocument/2006/relationships/presProps" Target="presProps.xml"/><Relationship Id="rId35" Type="http://schemas.openxmlformats.org/officeDocument/2006/relationships/viewProps" Target="viewProps.xml"/><Relationship Id="rId36" Type="http://schemas.openxmlformats.org/officeDocument/2006/relationships/theme" Target="theme/theme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8.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9.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3.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5659" cy="496332"/>
          </a:xfrm>
          <a:prstGeom prst="rect">
            <a:avLst/>
          </a:prstGeom>
        </p:spPr>
        <p:txBody>
          <a:bodyPr vert="horz" lIns="91440" tIns="45720" rIns="91440" bIns="45720" rtlCol="0"/>
          <a:lstStyle>
            <a:lvl1pPr algn="l">
              <a:defRPr sz="1200"/>
            </a:lvl1pPr>
          </a:lstStyle>
          <a:p>
            <a:endParaRPr lang="en-US"/>
          </a:p>
        </p:txBody>
      </p:sp>
      <p:sp>
        <p:nvSpPr>
          <p:cNvPr id="3" name="日期占位符 2"/>
          <p:cNvSpPr>
            <a:spLocks noGrp="1"/>
          </p:cNvSpPr>
          <p:nvPr>
            <p:ph type="dt" sz="quarter" idx="1"/>
          </p:nvPr>
        </p:nvSpPr>
        <p:spPr>
          <a:xfrm>
            <a:off x="3850443" y="0"/>
            <a:ext cx="2945659" cy="496332"/>
          </a:xfrm>
          <a:prstGeom prst="rect">
            <a:avLst/>
          </a:prstGeom>
        </p:spPr>
        <p:txBody>
          <a:bodyPr vert="horz" lIns="91440" tIns="45720" rIns="91440" bIns="45720" rtlCol="0"/>
          <a:lstStyle>
            <a:lvl1pPr algn="r">
              <a:defRPr sz="1200"/>
            </a:lvl1pPr>
          </a:lstStyle>
          <a:p>
            <a:fld id="{E6447A65-46AB-4DF3-8A2A-BE40873B71C3}" type="datetimeFigureOut">
              <a:rPr lang="en-US" smtClean="0"/>
              <a:pPr/>
              <a:t>7/20/16</a:t>
            </a:fld>
            <a:endParaRPr lang="en-US"/>
          </a:p>
        </p:txBody>
      </p:sp>
      <p:sp>
        <p:nvSpPr>
          <p:cNvPr id="4" name="页脚占位符 3"/>
          <p:cNvSpPr>
            <a:spLocks noGrp="1"/>
          </p:cNvSpPr>
          <p:nvPr>
            <p:ph type="ftr" sz="quarter" idx="2"/>
          </p:nvPr>
        </p:nvSpPr>
        <p:spPr>
          <a:xfrm>
            <a:off x="0" y="9428583"/>
            <a:ext cx="2945659" cy="496332"/>
          </a:xfrm>
          <a:prstGeom prst="rect">
            <a:avLst/>
          </a:prstGeom>
        </p:spPr>
        <p:txBody>
          <a:bodyPr vert="horz" lIns="91440" tIns="45720" rIns="91440" bIns="45720" rtlCol="0" anchor="b"/>
          <a:lstStyle>
            <a:lvl1pPr algn="l">
              <a:defRPr sz="1200"/>
            </a:lvl1pPr>
          </a:lstStyle>
          <a:p>
            <a:endParaRPr lang="en-US"/>
          </a:p>
        </p:txBody>
      </p:sp>
      <p:sp>
        <p:nvSpPr>
          <p:cNvPr id="5" name="灯片编号占位符 4"/>
          <p:cNvSpPr>
            <a:spLocks noGrp="1"/>
          </p:cNvSpPr>
          <p:nvPr>
            <p:ph type="sldNum" sz="quarter" idx="3"/>
          </p:nvPr>
        </p:nvSpPr>
        <p:spPr>
          <a:xfrm>
            <a:off x="3850443" y="9428583"/>
            <a:ext cx="2945659" cy="496332"/>
          </a:xfrm>
          <a:prstGeom prst="rect">
            <a:avLst/>
          </a:prstGeom>
        </p:spPr>
        <p:txBody>
          <a:bodyPr vert="horz" lIns="91440" tIns="45720" rIns="91440" bIns="45720" rtlCol="0" anchor="b"/>
          <a:lstStyle>
            <a:lvl1pPr algn="r">
              <a:defRPr sz="1200"/>
            </a:lvl1pPr>
          </a:lstStyle>
          <a:p>
            <a:fld id="{52BED920-A5DD-4B14-9152-C6E3C70BA92F}" type="slidenum">
              <a:rPr lang="en-US" smtClean="0"/>
              <a:pPr/>
              <a:t>‹#›</a:t>
            </a:fld>
            <a:endParaRPr lang="en-US"/>
          </a:p>
        </p:txBody>
      </p:sp>
    </p:spTree>
    <p:extLst>
      <p:ext uri="{BB962C8B-B14F-4D97-AF65-F5344CB8AC3E}">
        <p14:creationId xmlns:p14="http://schemas.microsoft.com/office/powerpoint/2010/main" val="40566902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0"/>
            <a:ext cx="2945659" cy="49633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smtClean="0"/>
            </a:lvl1pPr>
          </a:lstStyle>
          <a:p>
            <a:pPr>
              <a:defRPr/>
            </a:pPr>
            <a:endParaRPr lang="en-US" altLang="zh-CN"/>
          </a:p>
        </p:txBody>
      </p:sp>
      <p:sp>
        <p:nvSpPr>
          <p:cNvPr id="4099" name="Rectangle 3"/>
          <p:cNvSpPr>
            <a:spLocks noGrp="1" noChangeArrowheads="1"/>
          </p:cNvSpPr>
          <p:nvPr>
            <p:ph type="dt" idx="1"/>
          </p:nvPr>
        </p:nvSpPr>
        <p:spPr bwMode="auto">
          <a:xfrm>
            <a:off x="3850443" y="0"/>
            <a:ext cx="2945659" cy="49633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lvl1pPr>
          </a:lstStyle>
          <a:p>
            <a:pPr>
              <a:defRPr/>
            </a:pPr>
            <a:endParaRPr lang="en-US" altLang="zh-CN"/>
          </a:p>
        </p:txBody>
      </p:sp>
      <p:sp>
        <p:nvSpPr>
          <p:cNvPr id="4100" name="Rectangle 4"/>
          <p:cNvSpPr>
            <a:spLocks noGrp="1" noRot="1" noChangeAspect="1" noChangeArrowheads="1" noTextEdit="1"/>
          </p:cNvSpPr>
          <p:nvPr>
            <p:ph type="sldImg" idx="2"/>
          </p:nvPr>
        </p:nvSpPr>
        <p:spPr bwMode="auto">
          <a:xfrm>
            <a:off x="711200" y="744538"/>
            <a:ext cx="5375275" cy="3722687"/>
          </a:xfrm>
          <a:prstGeom prst="rect">
            <a:avLst/>
          </a:prstGeom>
          <a:noFill/>
          <a:ln w="9525">
            <a:solidFill>
              <a:srgbClr val="000000"/>
            </a:solidFill>
            <a:miter lim="800000"/>
            <a:headEnd/>
            <a:tailEnd/>
          </a:ln>
        </p:spPr>
      </p:sp>
      <p:sp>
        <p:nvSpPr>
          <p:cNvPr id="4101" name="Rectangle 5"/>
          <p:cNvSpPr>
            <a:spLocks noGrp="1" noChangeArrowheads="1"/>
          </p:cNvSpPr>
          <p:nvPr>
            <p:ph type="body" sz="quarter" idx="3"/>
          </p:nvPr>
        </p:nvSpPr>
        <p:spPr bwMode="auto">
          <a:xfrm>
            <a:off x="679768" y="4715153"/>
            <a:ext cx="5438140" cy="44669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ltLang="zh-CN" noProof="0" smtClean="0"/>
              <a:t>Click to edit Master text styles</a:t>
            </a:r>
          </a:p>
          <a:p>
            <a:pPr lvl="1"/>
            <a:r>
              <a:rPr lang="en-US" altLang="zh-CN" noProof="0" smtClean="0"/>
              <a:t>Second level</a:t>
            </a:r>
          </a:p>
          <a:p>
            <a:pPr lvl="2"/>
            <a:r>
              <a:rPr lang="en-US" altLang="zh-CN" noProof="0" smtClean="0"/>
              <a:t>Third level</a:t>
            </a:r>
          </a:p>
          <a:p>
            <a:pPr lvl="3"/>
            <a:r>
              <a:rPr lang="en-US" altLang="zh-CN" noProof="0" smtClean="0"/>
              <a:t>Fourth level</a:t>
            </a:r>
          </a:p>
          <a:p>
            <a:pPr lvl="4"/>
            <a:r>
              <a:rPr lang="en-US" altLang="zh-CN" noProof="0" smtClean="0"/>
              <a:t>Fifth level</a:t>
            </a:r>
          </a:p>
        </p:txBody>
      </p:sp>
      <p:sp>
        <p:nvSpPr>
          <p:cNvPr id="4102" name="Rectangle 6"/>
          <p:cNvSpPr>
            <a:spLocks noGrp="1" noChangeArrowheads="1"/>
          </p:cNvSpPr>
          <p:nvPr>
            <p:ph type="ftr" sz="quarter" idx="4"/>
          </p:nvPr>
        </p:nvSpPr>
        <p:spPr bwMode="auto">
          <a:xfrm>
            <a:off x="0" y="9428583"/>
            <a:ext cx="2945659" cy="496332"/>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smtClean="0"/>
            </a:lvl1pPr>
          </a:lstStyle>
          <a:p>
            <a:pPr>
              <a:defRPr/>
            </a:pPr>
            <a:endParaRPr lang="en-US" altLang="zh-CN"/>
          </a:p>
        </p:txBody>
      </p:sp>
      <p:sp>
        <p:nvSpPr>
          <p:cNvPr id="4103" name="Rectangle 7"/>
          <p:cNvSpPr>
            <a:spLocks noGrp="1" noChangeArrowheads="1"/>
          </p:cNvSpPr>
          <p:nvPr>
            <p:ph type="sldNum" sz="quarter" idx="5"/>
          </p:nvPr>
        </p:nvSpPr>
        <p:spPr bwMode="auto">
          <a:xfrm>
            <a:off x="3850443" y="9428583"/>
            <a:ext cx="2945659" cy="496332"/>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smtClean="0"/>
            </a:lvl1pPr>
          </a:lstStyle>
          <a:p>
            <a:pPr>
              <a:defRPr/>
            </a:pPr>
            <a:fld id="{9DC8DA69-6575-47D4-9D43-5CD7B7238FE2}" type="slidenum">
              <a:rPr lang="en-US" altLang="zh-CN"/>
              <a:pPr>
                <a:defRPr/>
              </a:pPr>
              <a:t>‹#›</a:t>
            </a:fld>
            <a:endParaRPr lang="en-US" altLang="zh-CN"/>
          </a:p>
        </p:txBody>
      </p:sp>
    </p:spTree>
    <p:extLst>
      <p:ext uri="{BB962C8B-B14F-4D97-AF65-F5344CB8AC3E}">
        <p14:creationId xmlns:p14="http://schemas.microsoft.com/office/powerpoint/2010/main" val="3322060632"/>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Arial"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Arial"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Arial"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Arial"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en.wikipedia.org/w/index.php?title=BellKor's_Pragmatic_Chaos&amp;action=edit&amp;redlink=1" TargetMode="External"/><Relationship Id="rId4" Type="http://schemas.openxmlformats.org/officeDocument/2006/relationships/hyperlink" Target="https://en.wikipedia.org/wiki/Netflix_Prize#cite_note-rules-2" TargetMode="External"/><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NULL" TargetMode="External"/><Relationship Id="rId4" Type="http://schemas.openxmlformats.org/officeDocument/2006/relationships/hyperlink" Target="NULL" TargetMode="External"/><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9DC8DA69-6575-47D4-9D43-5CD7B7238FE2}" type="slidenum">
              <a:rPr lang="en-US" altLang="zh-CN" smtClean="0"/>
              <a:pPr>
                <a:defRPr/>
              </a:pPr>
              <a:t>2</a:t>
            </a:fld>
            <a:endParaRPr lang="en-US" altLang="zh-CN"/>
          </a:p>
        </p:txBody>
      </p:sp>
    </p:spTree>
    <p:extLst>
      <p:ext uri="{BB962C8B-B14F-4D97-AF65-F5344CB8AC3E}">
        <p14:creationId xmlns:p14="http://schemas.microsoft.com/office/powerpoint/2010/main" val="16630789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a:noFill/>
        </p:spPr>
        <p:txBody>
          <a:bodyPr/>
          <a:lstStyle/>
          <a:p>
            <a:fld id="{4835153A-61D7-4230-993E-93AEEDF6AD21}" type="slidenum">
              <a:rPr lang="en-US" altLang="zh-CN" smtClean="0">
                <a:ea typeface="宋体" charset="-122"/>
              </a:rPr>
              <a:pPr/>
              <a:t>11</a:t>
            </a:fld>
            <a:endParaRPr lang="en-US" altLang="zh-CN" smtClean="0">
              <a:ea typeface="宋体" charset="-122"/>
            </a:endParaRPr>
          </a:p>
        </p:txBody>
      </p:sp>
      <p:sp>
        <p:nvSpPr>
          <p:cNvPr id="65539" name="Rectangle 2"/>
          <p:cNvSpPr>
            <a:spLocks noGrp="1" noRot="1" noChangeAspect="1" noChangeArrowheads="1" noTextEdit="1"/>
          </p:cNvSpPr>
          <p:nvPr>
            <p:ph type="sldImg"/>
          </p:nvPr>
        </p:nvSpPr>
        <p:spPr>
          <a:xfrm>
            <a:off x="711200" y="744538"/>
            <a:ext cx="5376863" cy="3722687"/>
          </a:xfrm>
          <a:ln/>
        </p:spPr>
      </p:sp>
      <p:sp>
        <p:nvSpPr>
          <p:cNvPr id="65540" name="Rectangle 3"/>
          <p:cNvSpPr>
            <a:spLocks noGrp="1" noChangeArrowheads="1"/>
          </p:cNvSpPr>
          <p:nvPr>
            <p:ph type="body" idx="1"/>
          </p:nvPr>
        </p:nvSpPr>
        <p:spPr>
          <a:noFill/>
          <a:ln/>
        </p:spPr>
        <p:txBody>
          <a:bodyPr/>
          <a:lstStyle/>
          <a:p>
            <a:endParaRPr lang="en-US" altLang="zh-CN" smtClean="0">
              <a:ea typeface="宋体" charset="-122"/>
            </a:endParaRPr>
          </a:p>
        </p:txBody>
      </p:sp>
    </p:spTree>
    <p:extLst>
      <p:ext uri="{BB962C8B-B14F-4D97-AF65-F5344CB8AC3E}">
        <p14:creationId xmlns:p14="http://schemas.microsoft.com/office/powerpoint/2010/main" val="16349229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mtClean="0"/>
              <a:t>which, the company says, haven't resulted in a single accident that wasn't the result of human error. </a:t>
            </a:r>
            <a:endParaRPr lang="zh-CN" altLang="en-US" smtClean="0"/>
          </a:p>
          <a:p>
            <a:endParaRPr lang="zh-CN" altLang="en-US"/>
          </a:p>
        </p:txBody>
      </p:sp>
      <p:sp>
        <p:nvSpPr>
          <p:cNvPr id="4" name="灯片编号占位符 3"/>
          <p:cNvSpPr>
            <a:spLocks noGrp="1"/>
          </p:cNvSpPr>
          <p:nvPr>
            <p:ph type="sldNum" sz="quarter" idx="10"/>
          </p:nvPr>
        </p:nvSpPr>
        <p:spPr/>
        <p:txBody>
          <a:bodyPr/>
          <a:lstStyle/>
          <a:p>
            <a:pPr>
              <a:defRPr/>
            </a:pPr>
            <a:fld id="{9C366F7A-1C94-4634-B981-6A141FEEFB03}" type="slidenum">
              <a:rPr lang="en-US" altLang="zh-CN" smtClean="0"/>
              <a:pPr>
                <a:defRPr/>
              </a:pPr>
              <a:t>12</a:t>
            </a:fld>
            <a:endParaRPr lang="en-US" altLang="zh-CN"/>
          </a:p>
        </p:txBody>
      </p:sp>
    </p:spTree>
    <p:extLst>
      <p:ext uri="{BB962C8B-B14F-4D97-AF65-F5344CB8AC3E}">
        <p14:creationId xmlns:p14="http://schemas.microsoft.com/office/powerpoint/2010/main" val="7449689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a:spLocks noGrp="1" noChangeArrowheads="1"/>
          </p:cNvSpPr>
          <p:nvPr>
            <p:ph type="sldNum" sz="quarter" idx="5"/>
          </p:nvPr>
        </p:nvSpPr>
        <p:spPr>
          <a:noFill/>
        </p:spPr>
        <p:txBody>
          <a:bodyPr/>
          <a:lstStyle/>
          <a:p>
            <a:fld id="{AC340444-9B11-482F-BFF4-CAD257D9AC6E}" type="slidenum">
              <a:rPr lang="zh-CN" altLang="en-US" smtClean="0"/>
              <a:pPr/>
              <a:t>17</a:t>
            </a:fld>
            <a:endParaRPr lang="en-US" altLang="zh-CN" smtClean="0"/>
          </a:p>
        </p:txBody>
      </p:sp>
      <p:sp>
        <p:nvSpPr>
          <p:cNvPr id="84995" name="Rectangle 2"/>
          <p:cNvSpPr>
            <a:spLocks noGrp="1" noRot="1" noChangeAspect="1" noChangeArrowheads="1" noTextEdit="1"/>
          </p:cNvSpPr>
          <p:nvPr>
            <p:ph type="sldImg"/>
          </p:nvPr>
        </p:nvSpPr>
        <p:spPr>
          <a:ln/>
        </p:spPr>
      </p:sp>
      <p:sp>
        <p:nvSpPr>
          <p:cNvPr id="84996" name="Rectangle 3"/>
          <p:cNvSpPr>
            <a:spLocks noGrp="1" noChangeArrowheads="1"/>
          </p:cNvSpPr>
          <p:nvPr>
            <p:ph type="body" idx="1"/>
          </p:nvPr>
        </p:nvSpPr>
        <p:spPr>
          <a:noFill/>
          <a:ln/>
        </p:spPr>
        <p:txBody>
          <a:bodyPr/>
          <a:lstStyle/>
          <a:p>
            <a:endParaRPr lang="zh-CN" altLang="en-US" smtClean="0"/>
          </a:p>
        </p:txBody>
      </p:sp>
    </p:spTree>
    <p:extLst>
      <p:ext uri="{BB962C8B-B14F-4D97-AF65-F5344CB8AC3E}">
        <p14:creationId xmlns:p14="http://schemas.microsoft.com/office/powerpoint/2010/main" val="622571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Arial" charset="0"/>
                <a:ea typeface="宋体" pitchFamily="2" charset="-122"/>
                <a:cs typeface="+mn-cs"/>
              </a:rPr>
              <a:t>The competition began on October 2, 2006. By October 8, a team called </a:t>
            </a:r>
            <a:r>
              <a:rPr lang="en-US" sz="1200" b="0" i="0" kern="1200" dirty="0" err="1" smtClean="0">
                <a:solidFill>
                  <a:schemeClr val="tx1"/>
                </a:solidFill>
                <a:effectLst/>
                <a:latin typeface="Arial" charset="0"/>
                <a:ea typeface="宋体" pitchFamily="2" charset="-122"/>
                <a:cs typeface="+mn-cs"/>
              </a:rPr>
              <a:t>WXYZConsulting</a:t>
            </a:r>
            <a:r>
              <a:rPr lang="en-US" sz="1200" b="0" i="0" kern="1200" dirty="0" smtClean="0">
                <a:solidFill>
                  <a:schemeClr val="tx1"/>
                </a:solidFill>
                <a:effectLst/>
                <a:latin typeface="Arial" charset="0"/>
                <a:ea typeface="宋体" pitchFamily="2" charset="-122"/>
                <a:cs typeface="+mn-cs"/>
              </a:rPr>
              <a:t> had already beaten </a:t>
            </a:r>
            <a:r>
              <a:rPr lang="en-US" sz="1200" b="0" i="0" kern="1200" dirty="0" err="1" smtClean="0">
                <a:solidFill>
                  <a:schemeClr val="tx1"/>
                </a:solidFill>
                <a:effectLst/>
                <a:latin typeface="Arial" charset="0"/>
                <a:ea typeface="宋体" pitchFamily="2" charset="-122"/>
                <a:cs typeface="+mn-cs"/>
              </a:rPr>
              <a:t>Cinematch's</a:t>
            </a:r>
            <a:r>
              <a:rPr lang="en-US" sz="1200" b="0" i="0" kern="1200" smtClean="0">
                <a:solidFill>
                  <a:schemeClr val="tx1"/>
                </a:solidFill>
                <a:effectLst/>
                <a:latin typeface="Arial" charset="0"/>
                <a:ea typeface="宋体" pitchFamily="2" charset="-122"/>
                <a:cs typeface="+mn-cs"/>
              </a:rPr>
              <a:t> results</a:t>
            </a:r>
          </a:p>
          <a:p>
            <a:endParaRPr lang="en-US" sz="1200" b="0" i="0" kern="1200" dirty="0" smtClean="0">
              <a:solidFill>
                <a:schemeClr val="tx1"/>
              </a:solidFill>
              <a:effectLst/>
              <a:latin typeface="Arial" charset="0"/>
              <a:ea typeface="宋体" pitchFamily="2" charset="-122"/>
              <a:cs typeface="+mn-cs"/>
            </a:endParaRPr>
          </a:p>
          <a:p>
            <a:r>
              <a:rPr lang="en-US" sz="1200" b="0" i="0" kern="1200" dirty="0" smtClean="0">
                <a:solidFill>
                  <a:schemeClr val="tx1"/>
                </a:solidFill>
                <a:effectLst/>
                <a:latin typeface="Arial" charset="0"/>
                <a:ea typeface="宋体" pitchFamily="2" charset="-122"/>
                <a:cs typeface="+mn-cs"/>
              </a:rPr>
              <a:t>On 21 September 2009, the grand prize of US$1,000,000 was given to the </a:t>
            </a:r>
            <a:r>
              <a:rPr lang="en-US" sz="1200" b="0" i="0" u="none" strike="noStrike" kern="1200" dirty="0" smtClean="0">
                <a:solidFill>
                  <a:schemeClr val="tx1"/>
                </a:solidFill>
                <a:effectLst/>
                <a:latin typeface="Arial" charset="0"/>
                <a:ea typeface="宋体" pitchFamily="2" charset="-122"/>
                <a:cs typeface="+mn-cs"/>
                <a:hlinkClick r:id="rId3" tooltip="BellKor's Pragmatic Chaos (page does not exist)"/>
              </a:rPr>
              <a:t>BellKor's Pragmatic Chaos</a:t>
            </a:r>
            <a:r>
              <a:rPr lang="en-US" sz="1200" b="0" i="0" kern="1200" dirty="0" smtClean="0">
                <a:solidFill>
                  <a:schemeClr val="tx1"/>
                </a:solidFill>
                <a:effectLst/>
                <a:latin typeface="Arial" charset="0"/>
                <a:ea typeface="宋体" pitchFamily="2" charset="-122"/>
                <a:cs typeface="+mn-cs"/>
              </a:rPr>
              <a:t> team which bested Netflix's own algorithm for predicting ratings by 10.06%.</a:t>
            </a:r>
            <a:r>
              <a:rPr lang="en-US" sz="1200" b="0" i="0" u="none" strike="noStrike" kern="1200" baseline="30000" dirty="0" smtClean="0">
                <a:solidFill>
                  <a:schemeClr val="tx1"/>
                </a:solidFill>
                <a:effectLst/>
                <a:latin typeface="Arial" charset="0"/>
                <a:ea typeface="宋体" pitchFamily="2" charset="-122"/>
                <a:cs typeface="+mn-cs"/>
                <a:hlinkClick r:id="rId4"/>
              </a:rPr>
              <a:t>[2]</a:t>
            </a:r>
            <a:endParaRPr lang="en-US" dirty="0"/>
          </a:p>
        </p:txBody>
      </p:sp>
      <p:sp>
        <p:nvSpPr>
          <p:cNvPr id="4" name="Slide Number Placeholder 3"/>
          <p:cNvSpPr>
            <a:spLocks noGrp="1"/>
          </p:cNvSpPr>
          <p:nvPr>
            <p:ph type="sldNum" sz="quarter" idx="10"/>
          </p:nvPr>
        </p:nvSpPr>
        <p:spPr/>
        <p:txBody>
          <a:bodyPr/>
          <a:lstStyle/>
          <a:p>
            <a:pPr>
              <a:defRPr/>
            </a:pPr>
            <a:fld id="{92F42955-3911-474F-AFE3-21D330AEC358}" type="slidenum">
              <a:rPr lang="en-US" altLang="zh-CN" smtClean="0"/>
              <a:pPr>
                <a:defRPr/>
              </a:pPr>
              <a:t>21</a:t>
            </a:fld>
            <a:endParaRPr lang="en-US" altLang="zh-CN"/>
          </a:p>
        </p:txBody>
      </p:sp>
    </p:spTree>
    <p:extLst>
      <p:ext uri="{BB962C8B-B14F-4D97-AF65-F5344CB8AC3E}">
        <p14:creationId xmlns:p14="http://schemas.microsoft.com/office/powerpoint/2010/main" val="16898302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幻灯片图像占位符 1"/>
          <p:cNvSpPr>
            <a:spLocks noGrp="1" noRot="1" noChangeAspect="1" noTextEdit="1"/>
          </p:cNvSpPr>
          <p:nvPr>
            <p:ph type="sldImg"/>
          </p:nvPr>
        </p:nvSpPr>
        <p:spPr>
          <a:ln/>
        </p:spPr>
      </p:sp>
      <p:sp>
        <p:nvSpPr>
          <p:cNvPr id="90115" name="备注占位符 2"/>
          <p:cNvSpPr>
            <a:spLocks noGrp="1"/>
          </p:cNvSpPr>
          <p:nvPr>
            <p:ph type="body" idx="1"/>
          </p:nvPr>
        </p:nvSpPr>
        <p:spPr>
          <a:noFill/>
          <a:ln/>
        </p:spPr>
        <p:txBody>
          <a:bodyPr/>
          <a:lstStyle/>
          <a:p>
            <a:r>
              <a:rPr lang="en-US" altLang="zh-CN" b="1" dirty="0" smtClean="0">
                <a:ea typeface="宋体" charset="-122"/>
              </a:rPr>
              <a:t>John Ross Quinlan (Sydney</a:t>
            </a:r>
            <a:r>
              <a:rPr lang="en-US" altLang="zh-CN" b="1" baseline="0" dirty="0" smtClean="0">
                <a:ea typeface="宋体" charset="-122"/>
              </a:rPr>
              <a:t> U.-&gt;</a:t>
            </a:r>
            <a:r>
              <a:rPr lang="en-US" altLang="zh-CN" b="1" dirty="0" err="1" smtClean="0">
                <a:ea typeface="宋体" charset="-122"/>
              </a:rPr>
              <a:t>RuleQuest</a:t>
            </a:r>
            <a:r>
              <a:rPr lang="en-US" altLang="zh-CN" b="1" dirty="0" smtClean="0">
                <a:ea typeface="宋体" charset="-122"/>
              </a:rPr>
              <a:t>)</a:t>
            </a:r>
          </a:p>
          <a:p>
            <a:endParaRPr lang="en-US" altLang="zh-CN" b="1" dirty="0" smtClean="0">
              <a:ea typeface="宋体" charset="-122"/>
            </a:endParaRPr>
          </a:p>
          <a:p>
            <a:r>
              <a:rPr lang="en-US" altLang="zh-CN" b="1" dirty="0" err="1" smtClean="0">
                <a:ea typeface="宋体" charset="-122"/>
              </a:rPr>
              <a:t>Svm</a:t>
            </a:r>
            <a:r>
              <a:rPr lang="en-US" altLang="zh-CN" b="1" dirty="0" smtClean="0">
                <a:ea typeface="宋体" charset="-122"/>
              </a:rPr>
              <a:t>: John </a:t>
            </a:r>
            <a:r>
              <a:rPr lang="en-US" altLang="zh-CN" b="1" dirty="0" err="1" smtClean="0">
                <a:ea typeface="宋体" charset="-122"/>
              </a:rPr>
              <a:t>Shawe</a:t>
            </a:r>
            <a:r>
              <a:rPr lang="en-US" altLang="zh-CN" b="1" dirty="0" smtClean="0">
                <a:ea typeface="宋体" charset="-122"/>
              </a:rPr>
              <a:t>-Taylor </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b="1" dirty="0" smtClean="0">
                <a:ea typeface="宋体" charset="-122"/>
              </a:rPr>
              <a:t>Deep learning: </a:t>
            </a:r>
            <a:r>
              <a:rPr lang="en-US" altLang="zh-CN" b="1" dirty="0" smtClean="0">
                <a:ea typeface="宋体" charset="-122"/>
                <a:hlinkClick r:id="rId3" invalidUrl="http://arnetminer.org/viewperson.do?naid=996398&amp;name=Geoffrey Hinton"/>
              </a:rPr>
              <a:t>Geoffrey </a:t>
            </a:r>
            <a:r>
              <a:rPr lang="en-US" altLang="zh-CN" b="1" dirty="0" smtClean="0">
                <a:ea typeface="宋体" charset="-122"/>
                <a:hlinkClick r:id="rId4" invalidUrl="http://arnetminer.org/viewperson.do?naid=996398&amp;name=Geoffrey Hinton"/>
              </a:rPr>
              <a:t>Hinton</a:t>
            </a:r>
            <a:r>
              <a:rPr lang="en-US" altLang="zh-CN" b="1" dirty="0" smtClean="0">
                <a:ea typeface="宋体" charset="-122"/>
              </a:rPr>
              <a:t> (DNN),</a:t>
            </a:r>
            <a:r>
              <a:rPr lang="en-US" altLang="zh-CN" b="1" baseline="0" dirty="0" smtClean="0">
                <a:ea typeface="宋体" charset="-122"/>
              </a:rPr>
              <a:t> </a:t>
            </a:r>
            <a:r>
              <a:rPr lang="en-US" altLang="zh-CN" b="1" baseline="0" dirty="0" err="1" smtClean="0">
                <a:ea typeface="宋体" charset="-122"/>
              </a:rPr>
              <a:t>Yoshua</a:t>
            </a:r>
            <a:r>
              <a:rPr lang="en-US" altLang="zh-CN" b="1" baseline="0" dirty="0" smtClean="0">
                <a:ea typeface="宋体" charset="-122"/>
              </a:rPr>
              <a:t> </a:t>
            </a:r>
            <a:r>
              <a:rPr lang="en-US" altLang="zh-CN" b="1" baseline="0" dirty="0" err="1" smtClean="0">
                <a:ea typeface="宋体" charset="-122"/>
              </a:rPr>
              <a:t>Bengio</a:t>
            </a:r>
            <a:r>
              <a:rPr lang="en-US" altLang="zh-CN" b="1" baseline="0" dirty="0" smtClean="0">
                <a:ea typeface="宋体" charset="-122"/>
              </a:rPr>
              <a:t> (DNN), Andrew Ng, Yann </a:t>
            </a:r>
            <a:r>
              <a:rPr lang="en-US" altLang="zh-CN" b="1" baseline="0" dirty="0" err="1" smtClean="0">
                <a:ea typeface="宋体" charset="-122"/>
              </a:rPr>
              <a:t>LeCun</a:t>
            </a:r>
            <a:r>
              <a:rPr lang="en-US" altLang="zh-CN" b="1" baseline="0" dirty="0" smtClean="0">
                <a:ea typeface="宋体" charset="-122"/>
              </a:rPr>
              <a:t> (CNN)</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b="1" dirty="0" smtClean="0">
              <a:ea typeface="宋体" charset="-122"/>
            </a:endParaRPr>
          </a:p>
          <a:p>
            <a:r>
              <a:rPr lang="en-US" altLang="zh-CN" b="1" dirty="0" smtClean="0">
                <a:ea typeface="宋体" charset="-122"/>
              </a:rPr>
              <a:t>TM: </a:t>
            </a:r>
            <a:r>
              <a:rPr lang="en-US" altLang="zh-CN" b="1" dirty="0" err="1" smtClean="0">
                <a:ea typeface="宋体" charset="-122"/>
              </a:rPr>
              <a:t>thomas</a:t>
            </a:r>
            <a:r>
              <a:rPr lang="en-US" altLang="zh-CN" b="1" dirty="0" smtClean="0">
                <a:ea typeface="宋体" charset="-122"/>
              </a:rPr>
              <a:t> </a:t>
            </a:r>
            <a:r>
              <a:rPr lang="en-US" altLang="zh-CN" b="1" dirty="0" err="1" smtClean="0">
                <a:ea typeface="宋体" charset="-122"/>
              </a:rPr>
              <a:t>hofmann</a:t>
            </a:r>
            <a:r>
              <a:rPr lang="en-US" altLang="zh-CN" b="1" baseline="0" dirty="0" smtClean="0">
                <a:ea typeface="宋体" charset="-122"/>
              </a:rPr>
              <a:t>, </a:t>
            </a:r>
            <a:r>
              <a:rPr lang="en-US" altLang="zh-CN" b="1" dirty="0" err="1" smtClean="0">
                <a:ea typeface="宋体" charset="-122"/>
              </a:rPr>
              <a:t>Padhraic</a:t>
            </a:r>
            <a:r>
              <a:rPr lang="en-US" altLang="zh-CN" b="1" dirty="0" smtClean="0">
                <a:ea typeface="宋体" charset="-122"/>
              </a:rPr>
              <a:t> Smyth, </a:t>
            </a:r>
          </a:p>
          <a:p>
            <a:endParaRPr lang="en-US" altLang="zh-CN" b="1" dirty="0" smtClean="0">
              <a:ea typeface="宋体" charset="-122"/>
            </a:endParaRPr>
          </a:p>
          <a:p>
            <a:r>
              <a:rPr lang="en-US" altLang="zh-CN" b="1" dirty="0" smtClean="0">
                <a:ea typeface="宋体" charset="-122"/>
              </a:rPr>
              <a:t>HMM:</a:t>
            </a:r>
            <a:r>
              <a:rPr lang="en-US" altLang="zh-CN" b="1" baseline="0" dirty="0" smtClean="0">
                <a:ea typeface="宋体" charset="-122"/>
              </a:rPr>
              <a:t> math (Leonard Esau Baum), </a:t>
            </a:r>
          </a:p>
          <a:p>
            <a:endParaRPr lang="en-US" altLang="zh-CN" b="1" dirty="0" smtClean="0">
              <a:ea typeface="宋体" charset="-122"/>
            </a:endParaRPr>
          </a:p>
          <a:p>
            <a:r>
              <a:rPr lang="en-US" altLang="zh-CN" b="1" dirty="0" smtClean="0">
                <a:ea typeface="宋体" charset="-122"/>
              </a:rPr>
              <a:t>GM: Brendan J. Frey, </a:t>
            </a:r>
            <a:r>
              <a:rPr lang="en-US" altLang="zh-CN" b="1" dirty="0" err="1" smtClean="0">
                <a:ea typeface="宋体" charset="-122"/>
              </a:rPr>
              <a:t>Zoubin</a:t>
            </a:r>
            <a:r>
              <a:rPr lang="en-US" altLang="zh-CN" b="1" dirty="0" smtClean="0">
                <a:ea typeface="宋体" charset="-122"/>
              </a:rPr>
              <a:t> </a:t>
            </a:r>
            <a:r>
              <a:rPr lang="en-US" altLang="zh-CN" b="1" dirty="0" err="1" smtClean="0">
                <a:ea typeface="宋体" charset="-122"/>
              </a:rPr>
              <a:t>Ghahramani</a:t>
            </a:r>
            <a:r>
              <a:rPr lang="en-US" altLang="zh-CN" b="1" dirty="0" smtClean="0">
                <a:ea typeface="宋体" charset="-122"/>
              </a:rPr>
              <a:t> (Iran, in Cambridge), </a:t>
            </a:r>
            <a:r>
              <a:rPr lang="en-US" altLang="zh-CN" dirty="0" err="1" smtClean="0">
                <a:ea typeface="宋体" charset="-122"/>
              </a:rPr>
              <a:t>daphne</a:t>
            </a:r>
            <a:r>
              <a:rPr lang="en-US" altLang="zh-CN" dirty="0" smtClean="0">
                <a:ea typeface="宋体" charset="-122"/>
              </a:rPr>
              <a:t> </a:t>
            </a:r>
            <a:r>
              <a:rPr lang="en-US" altLang="zh-CN" dirty="0" err="1" smtClean="0">
                <a:ea typeface="宋体" charset="-122"/>
              </a:rPr>
              <a:t>koller</a:t>
            </a:r>
            <a:r>
              <a:rPr lang="en-US" altLang="zh-CN" dirty="0" smtClean="0">
                <a:ea typeface="宋体" charset="-122"/>
              </a:rPr>
              <a:t>, Michael</a:t>
            </a:r>
            <a:r>
              <a:rPr lang="en-US" altLang="zh-CN" baseline="0" dirty="0" smtClean="0">
                <a:ea typeface="宋体" charset="-122"/>
              </a:rPr>
              <a:t> Jordan </a:t>
            </a:r>
            <a:endParaRPr lang="zh-CN" altLang="en-US" dirty="0" smtClean="0">
              <a:ea typeface="宋体" charset="-122"/>
            </a:endParaRPr>
          </a:p>
        </p:txBody>
      </p:sp>
      <p:sp>
        <p:nvSpPr>
          <p:cNvPr id="90116" name="灯片编号占位符 3"/>
          <p:cNvSpPr>
            <a:spLocks noGrp="1"/>
          </p:cNvSpPr>
          <p:nvPr>
            <p:ph type="sldNum" sz="quarter" idx="5"/>
          </p:nvPr>
        </p:nvSpPr>
        <p:spPr>
          <a:noFill/>
        </p:spPr>
        <p:txBody>
          <a:bodyPr/>
          <a:lstStyle/>
          <a:p>
            <a:fld id="{E3DCEAF3-D58C-4B86-9E2E-F2DDD9535D3C}" type="slidenum">
              <a:rPr lang="en-US" altLang="zh-CN" smtClean="0">
                <a:ea typeface="宋体" charset="-122"/>
              </a:rPr>
              <a:pPr/>
              <a:t>26</a:t>
            </a:fld>
            <a:endParaRPr lang="en-US" altLang="zh-CN" smtClean="0">
              <a:ea typeface="宋体" charset="-122"/>
            </a:endParaRPr>
          </a:p>
        </p:txBody>
      </p:sp>
    </p:spTree>
    <p:extLst>
      <p:ext uri="{BB962C8B-B14F-4D97-AF65-F5344CB8AC3E}">
        <p14:creationId xmlns:p14="http://schemas.microsoft.com/office/powerpoint/2010/main" val="28497572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4" Type="http://schemas.openxmlformats.org/officeDocument/2006/relationships/image" Target="../media/image3.png"/><Relationship Id="rId5" Type="http://schemas.openxmlformats.org/officeDocument/2006/relationships/image" Target="../media/image4.emf"/><Relationship Id="rId6" Type="http://schemas.openxmlformats.org/officeDocument/2006/relationships/image" Target="../media/image5.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28" descr="Picture2"/>
          <p:cNvPicPr>
            <a:picLocks noChangeAspect="1" noChangeArrowheads="1"/>
          </p:cNvPicPr>
          <p:nvPr userDrawn="1"/>
        </p:nvPicPr>
        <p:blipFill>
          <a:blip r:embed="rId2" cstate="print"/>
          <a:srcRect/>
          <a:stretch>
            <a:fillRect/>
          </a:stretch>
        </p:blipFill>
        <p:spPr bwMode="auto">
          <a:xfrm>
            <a:off x="0" y="6499225"/>
            <a:ext cx="9906000" cy="358775"/>
          </a:xfrm>
          <a:prstGeom prst="rect">
            <a:avLst/>
          </a:prstGeom>
          <a:noFill/>
          <a:ln w="9525">
            <a:noFill/>
            <a:miter lim="800000"/>
            <a:headEnd/>
            <a:tailEnd/>
          </a:ln>
        </p:spPr>
      </p:pic>
      <p:sp>
        <p:nvSpPr>
          <p:cNvPr id="5" name="Rectangle 5"/>
          <p:cNvSpPr>
            <a:spLocks noChangeArrowheads="1"/>
          </p:cNvSpPr>
          <p:nvPr userDrawn="1"/>
        </p:nvSpPr>
        <p:spPr bwMode="auto">
          <a:xfrm>
            <a:off x="0" y="0"/>
            <a:ext cx="9906000" cy="360363"/>
          </a:xfrm>
          <a:prstGeom prst="rect">
            <a:avLst/>
          </a:prstGeom>
          <a:gradFill rotWithShape="1">
            <a:gsLst>
              <a:gs pos="0">
                <a:srgbClr val="99CCFF"/>
              </a:gs>
              <a:gs pos="100000">
                <a:srgbClr val="99CCFF">
                  <a:gamma/>
                  <a:tint val="0"/>
                  <a:invGamma/>
                </a:srgbClr>
              </a:gs>
            </a:gsLst>
            <a:lin ang="5400000" scaled="1"/>
          </a:gradFill>
          <a:ln w="9525">
            <a:noFill/>
            <a:miter lim="800000"/>
            <a:headEnd/>
            <a:tailEnd/>
          </a:ln>
          <a:effectLst/>
        </p:spPr>
        <p:txBody>
          <a:bodyPr wrap="none" anchor="ctr"/>
          <a:lstStyle/>
          <a:p>
            <a:pPr>
              <a:defRPr/>
            </a:pPr>
            <a:endParaRPr lang="zh-CN" altLang="en-US"/>
          </a:p>
        </p:txBody>
      </p:sp>
      <p:pic>
        <p:nvPicPr>
          <p:cNvPr id="6" name="Picture 27" descr="Picture1"/>
          <p:cNvPicPr>
            <a:picLocks noChangeAspect="1" noChangeArrowheads="1"/>
          </p:cNvPicPr>
          <p:nvPr userDrawn="1"/>
        </p:nvPicPr>
        <p:blipFill>
          <a:blip r:embed="rId3" cstate="print"/>
          <a:srcRect/>
          <a:stretch>
            <a:fillRect/>
          </a:stretch>
        </p:blipFill>
        <p:spPr bwMode="auto">
          <a:xfrm>
            <a:off x="0" y="0"/>
            <a:ext cx="9906000" cy="1905000"/>
          </a:xfrm>
          <a:prstGeom prst="rect">
            <a:avLst/>
          </a:prstGeom>
          <a:noFill/>
          <a:ln w="9525">
            <a:noFill/>
            <a:miter lim="800000"/>
            <a:headEnd/>
            <a:tailEnd/>
          </a:ln>
        </p:spPr>
      </p:pic>
      <p:sp>
        <p:nvSpPr>
          <p:cNvPr id="7" name="Rectangle 7"/>
          <p:cNvSpPr>
            <a:spLocks noChangeArrowheads="1"/>
          </p:cNvSpPr>
          <p:nvPr/>
        </p:nvSpPr>
        <p:spPr bwMode="auto">
          <a:xfrm>
            <a:off x="200025" y="6453188"/>
            <a:ext cx="1008063" cy="457200"/>
          </a:xfrm>
          <a:prstGeom prst="rect">
            <a:avLst/>
          </a:prstGeom>
          <a:noFill/>
          <a:ln w="9525">
            <a:noFill/>
            <a:miter lim="800000"/>
            <a:headEnd/>
            <a:tailEnd/>
          </a:ln>
          <a:effectLst/>
        </p:spPr>
        <p:txBody>
          <a:bodyPr wrap="none" lIns="92075" tIns="46038" rIns="92075" bIns="46038" anchor="ctr"/>
          <a:lstStyle/>
          <a:p>
            <a:pPr defTabSz="762000">
              <a:defRPr/>
            </a:pPr>
            <a:fld id="{F25DD751-5D5B-415F-A7EA-52072B5B24BA}" type="slidenum">
              <a:rPr kumimoji="1" lang="en-US" altLang="ja-JP" sz="1600">
                <a:solidFill>
                  <a:schemeClr val="bg1"/>
                </a:solidFill>
                <a:latin typeface="Times New Roman" pitchFamily="18" charset="0"/>
                <a:ea typeface="MS PGothic" pitchFamily="34" charset="-128"/>
              </a:rPr>
              <a:pPr defTabSz="762000">
                <a:defRPr/>
              </a:pPr>
              <a:t>‹#›</a:t>
            </a:fld>
            <a:endParaRPr kumimoji="1" lang="en-US" altLang="ja-JP" sz="1600">
              <a:solidFill>
                <a:schemeClr val="bg1"/>
              </a:solidFill>
              <a:latin typeface="Times New Roman" pitchFamily="18" charset="0"/>
              <a:ea typeface="MS PGothic" pitchFamily="34" charset="-128"/>
            </a:endParaRPr>
          </a:p>
        </p:txBody>
      </p:sp>
      <p:pic>
        <p:nvPicPr>
          <p:cNvPr id="8" name="Picture 8" descr="header2"/>
          <p:cNvPicPr>
            <a:picLocks noChangeAspect="1" noChangeArrowheads="1"/>
          </p:cNvPicPr>
          <p:nvPr userDrawn="1"/>
        </p:nvPicPr>
        <p:blipFill>
          <a:blip r:embed="rId4" cstate="print"/>
          <a:srcRect/>
          <a:stretch>
            <a:fillRect/>
          </a:stretch>
        </p:blipFill>
        <p:spPr bwMode="auto">
          <a:xfrm>
            <a:off x="8840788" y="188913"/>
            <a:ext cx="935037" cy="803275"/>
          </a:xfrm>
          <a:prstGeom prst="rect">
            <a:avLst/>
          </a:prstGeom>
          <a:noFill/>
          <a:ln w="9525">
            <a:noFill/>
            <a:miter lim="800000"/>
            <a:headEnd/>
            <a:tailEnd/>
          </a:ln>
        </p:spPr>
      </p:pic>
      <p:grpSp>
        <p:nvGrpSpPr>
          <p:cNvPr id="9" name="Group 13"/>
          <p:cNvGrpSpPr>
            <a:grpSpLocks/>
          </p:cNvGrpSpPr>
          <p:nvPr userDrawn="1"/>
        </p:nvGrpSpPr>
        <p:grpSpPr bwMode="auto">
          <a:xfrm>
            <a:off x="-39688" y="-26988"/>
            <a:ext cx="1443038" cy="995363"/>
            <a:chOff x="0" y="0"/>
            <a:chExt cx="5557" cy="4150"/>
          </a:xfrm>
        </p:grpSpPr>
        <p:pic>
          <p:nvPicPr>
            <p:cNvPr id="10" name="Picture 14" descr="リング_2_0924"/>
            <p:cNvPicPr>
              <a:picLocks noChangeAspect="1" noChangeArrowheads="1"/>
            </p:cNvPicPr>
            <p:nvPr userDrawn="1"/>
          </p:nvPicPr>
          <p:blipFill>
            <a:blip r:embed="rId5" cstate="print"/>
            <a:srcRect t="9818"/>
            <a:stretch>
              <a:fillRect/>
            </a:stretch>
          </p:blipFill>
          <p:spPr bwMode="auto">
            <a:xfrm>
              <a:off x="249" y="0"/>
              <a:ext cx="3991" cy="3590"/>
            </a:xfrm>
            <a:prstGeom prst="rect">
              <a:avLst/>
            </a:prstGeom>
            <a:noFill/>
            <a:ln w="9525">
              <a:noFill/>
              <a:miter lim="800000"/>
              <a:headEnd/>
              <a:tailEnd/>
            </a:ln>
          </p:spPr>
        </p:pic>
        <p:pic>
          <p:nvPicPr>
            <p:cNvPr id="11" name="Picture 15" descr="リング_2_0924"/>
            <p:cNvPicPr>
              <a:picLocks noChangeAspect="1" noChangeArrowheads="1"/>
            </p:cNvPicPr>
            <p:nvPr userDrawn="1"/>
          </p:nvPicPr>
          <p:blipFill>
            <a:blip r:embed="rId5" cstate="print"/>
            <a:srcRect/>
            <a:stretch>
              <a:fillRect/>
            </a:stretch>
          </p:blipFill>
          <p:spPr bwMode="auto">
            <a:xfrm>
              <a:off x="4332" y="122"/>
              <a:ext cx="1225" cy="1222"/>
            </a:xfrm>
            <a:prstGeom prst="rect">
              <a:avLst/>
            </a:prstGeom>
            <a:noFill/>
            <a:ln w="9525">
              <a:noFill/>
              <a:miter lim="800000"/>
              <a:headEnd/>
              <a:tailEnd/>
            </a:ln>
          </p:spPr>
        </p:pic>
        <p:pic>
          <p:nvPicPr>
            <p:cNvPr id="12" name="Picture 16" descr="リング_2_0924"/>
            <p:cNvPicPr>
              <a:picLocks noChangeAspect="1" noChangeArrowheads="1"/>
            </p:cNvPicPr>
            <p:nvPr userDrawn="1"/>
          </p:nvPicPr>
          <p:blipFill>
            <a:blip r:embed="rId5" cstate="print"/>
            <a:srcRect l="15576"/>
            <a:stretch>
              <a:fillRect/>
            </a:stretch>
          </p:blipFill>
          <p:spPr bwMode="auto">
            <a:xfrm>
              <a:off x="0" y="1389"/>
              <a:ext cx="2336" cy="2761"/>
            </a:xfrm>
            <a:prstGeom prst="rect">
              <a:avLst/>
            </a:prstGeom>
            <a:noFill/>
            <a:ln w="9525">
              <a:noFill/>
              <a:miter lim="800000"/>
              <a:headEnd/>
              <a:tailEnd/>
            </a:ln>
          </p:spPr>
        </p:pic>
      </p:grpSp>
      <p:grpSp>
        <p:nvGrpSpPr>
          <p:cNvPr id="13" name="Group 20"/>
          <p:cNvGrpSpPr>
            <a:grpSpLocks/>
          </p:cNvGrpSpPr>
          <p:nvPr userDrawn="1"/>
        </p:nvGrpSpPr>
        <p:grpSpPr bwMode="auto">
          <a:xfrm>
            <a:off x="-39688" y="-26988"/>
            <a:ext cx="1443038" cy="995363"/>
            <a:chOff x="0" y="0"/>
            <a:chExt cx="5557" cy="4150"/>
          </a:xfrm>
        </p:grpSpPr>
        <p:pic>
          <p:nvPicPr>
            <p:cNvPr id="14" name="Picture 21" descr="リング_2_0924"/>
            <p:cNvPicPr>
              <a:picLocks noChangeAspect="1" noChangeArrowheads="1"/>
            </p:cNvPicPr>
            <p:nvPr userDrawn="1"/>
          </p:nvPicPr>
          <p:blipFill>
            <a:blip r:embed="rId5" cstate="print"/>
            <a:srcRect t="9818"/>
            <a:stretch>
              <a:fillRect/>
            </a:stretch>
          </p:blipFill>
          <p:spPr bwMode="auto">
            <a:xfrm>
              <a:off x="249" y="0"/>
              <a:ext cx="3991" cy="3590"/>
            </a:xfrm>
            <a:prstGeom prst="rect">
              <a:avLst/>
            </a:prstGeom>
            <a:noFill/>
            <a:ln w="9525">
              <a:noFill/>
              <a:miter lim="800000"/>
              <a:headEnd/>
              <a:tailEnd/>
            </a:ln>
          </p:spPr>
        </p:pic>
        <p:pic>
          <p:nvPicPr>
            <p:cNvPr id="15" name="Picture 22" descr="リング_2_0924"/>
            <p:cNvPicPr>
              <a:picLocks noChangeAspect="1" noChangeArrowheads="1"/>
            </p:cNvPicPr>
            <p:nvPr userDrawn="1"/>
          </p:nvPicPr>
          <p:blipFill>
            <a:blip r:embed="rId5" cstate="print"/>
            <a:srcRect/>
            <a:stretch>
              <a:fillRect/>
            </a:stretch>
          </p:blipFill>
          <p:spPr bwMode="auto">
            <a:xfrm>
              <a:off x="4332" y="122"/>
              <a:ext cx="1225" cy="1222"/>
            </a:xfrm>
            <a:prstGeom prst="rect">
              <a:avLst/>
            </a:prstGeom>
            <a:noFill/>
            <a:ln w="9525">
              <a:noFill/>
              <a:miter lim="800000"/>
              <a:headEnd/>
              <a:tailEnd/>
            </a:ln>
          </p:spPr>
        </p:pic>
        <p:pic>
          <p:nvPicPr>
            <p:cNvPr id="16" name="Picture 23" descr="リング_2_0924"/>
            <p:cNvPicPr>
              <a:picLocks noChangeAspect="1" noChangeArrowheads="1"/>
            </p:cNvPicPr>
            <p:nvPr userDrawn="1"/>
          </p:nvPicPr>
          <p:blipFill>
            <a:blip r:embed="rId5" cstate="print"/>
            <a:srcRect l="15576"/>
            <a:stretch>
              <a:fillRect/>
            </a:stretch>
          </p:blipFill>
          <p:spPr bwMode="auto">
            <a:xfrm>
              <a:off x="0" y="1389"/>
              <a:ext cx="2336" cy="2761"/>
            </a:xfrm>
            <a:prstGeom prst="rect">
              <a:avLst/>
            </a:prstGeom>
            <a:noFill/>
            <a:ln w="9525">
              <a:noFill/>
              <a:miter lim="800000"/>
              <a:headEnd/>
              <a:tailEnd/>
            </a:ln>
          </p:spPr>
        </p:pic>
      </p:grpSp>
      <p:pic>
        <p:nvPicPr>
          <p:cNvPr id="17" name="Picture 25" descr="index_03"/>
          <p:cNvPicPr>
            <a:picLocks noChangeAspect="1" noChangeArrowheads="1"/>
          </p:cNvPicPr>
          <p:nvPr userDrawn="1"/>
        </p:nvPicPr>
        <p:blipFill>
          <a:blip r:embed="rId6" cstate="print"/>
          <a:srcRect/>
          <a:stretch>
            <a:fillRect/>
          </a:stretch>
        </p:blipFill>
        <p:spPr bwMode="auto">
          <a:xfrm>
            <a:off x="8913813" y="6494463"/>
            <a:ext cx="996950" cy="354012"/>
          </a:xfrm>
          <a:prstGeom prst="rect">
            <a:avLst/>
          </a:prstGeom>
          <a:noFill/>
          <a:ln w="9525">
            <a:noFill/>
            <a:miter lim="800000"/>
            <a:headEnd/>
            <a:tailEnd/>
          </a:ln>
        </p:spPr>
      </p:pic>
      <p:sp>
        <p:nvSpPr>
          <p:cNvPr id="124931" name="Rectangle 3"/>
          <p:cNvSpPr>
            <a:spLocks noGrp="1" noChangeArrowheads="1"/>
          </p:cNvSpPr>
          <p:nvPr>
            <p:ph type="subTitle" idx="1"/>
          </p:nvPr>
        </p:nvSpPr>
        <p:spPr>
          <a:xfrm>
            <a:off x="1485900" y="3886200"/>
            <a:ext cx="6934200" cy="1752600"/>
          </a:xfrm>
        </p:spPr>
        <p:txBody>
          <a:bodyPr/>
          <a:lstStyle>
            <a:lvl1pPr marL="0" indent="0" algn="ctr">
              <a:buFontTx/>
              <a:buNone/>
              <a:defRPr/>
            </a:lvl1pPr>
          </a:lstStyle>
          <a:p>
            <a:r>
              <a:rPr lang="en-US" altLang="zh-CN"/>
              <a:t>Click to edit Master subtitle style</a:t>
            </a:r>
          </a:p>
        </p:txBody>
      </p:sp>
      <p:sp>
        <p:nvSpPr>
          <p:cNvPr id="124934" name="Rectangle 6"/>
          <p:cNvSpPr>
            <a:spLocks noGrp="1" noChangeArrowheads="1"/>
          </p:cNvSpPr>
          <p:nvPr>
            <p:ph type="ctrTitle"/>
          </p:nvPr>
        </p:nvSpPr>
        <p:spPr>
          <a:xfrm>
            <a:off x="742950" y="2130425"/>
            <a:ext cx="8420100" cy="1470025"/>
          </a:xfrm>
        </p:spPr>
        <p:txBody>
          <a:bodyPr/>
          <a:lstStyle>
            <a:lvl1pPr>
              <a:defRPr/>
            </a:lvl1pPr>
          </a:lstStyle>
          <a:p>
            <a:r>
              <a:rPr lang="en-US" altLang="zh-CN"/>
              <a:t>Click to edit Master title style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294563" y="188913"/>
            <a:ext cx="2339975" cy="593725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271463" y="188913"/>
            <a:ext cx="6870700" cy="593725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271464" y="188913"/>
            <a:ext cx="9363075" cy="792162"/>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350838" y="1196975"/>
            <a:ext cx="4492625" cy="49291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995864" y="1196975"/>
            <a:ext cx="4494212" cy="49291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4910089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82638" y="4406900"/>
            <a:ext cx="84201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82638" y="2906713"/>
            <a:ext cx="84201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350838" y="1196975"/>
            <a:ext cx="4492625" cy="49291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995863" y="1196975"/>
            <a:ext cx="4494212" cy="49291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95300" y="274638"/>
            <a:ext cx="89154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95300" y="1535113"/>
            <a:ext cx="437673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95300" y="2174875"/>
            <a:ext cx="437673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5032375" y="1535113"/>
            <a:ext cx="437832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5032375" y="2174875"/>
            <a:ext cx="437832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95300" y="273050"/>
            <a:ext cx="3259138"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873500" y="273050"/>
            <a:ext cx="553720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95300" y="1435100"/>
            <a:ext cx="3259138"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941513" y="4800600"/>
            <a:ext cx="59436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941513" y="612775"/>
            <a:ext cx="59436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941513" y="5367338"/>
            <a:ext cx="59436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4" Type="http://schemas.openxmlformats.org/officeDocument/2006/relationships/image" Target="../media/image1.jpe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15" descr="Picture2"/>
          <p:cNvPicPr>
            <a:picLocks noChangeAspect="1" noChangeArrowheads="1"/>
          </p:cNvPicPr>
          <p:nvPr userDrawn="1"/>
        </p:nvPicPr>
        <p:blipFill>
          <a:blip r:embed="rId14" cstate="print"/>
          <a:srcRect/>
          <a:stretch>
            <a:fillRect/>
          </a:stretch>
        </p:blipFill>
        <p:spPr bwMode="auto">
          <a:xfrm>
            <a:off x="0" y="6499225"/>
            <a:ext cx="9906000" cy="358775"/>
          </a:xfrm>
          <a:prstGeom prst="rect">
            <a:avLst/>
          </a:prstGeom>
          <a:noFill/>
          <a:ln w="9525">
            <a:noFill/>
            <a:miter lim="800000"/>
            <a:headEnd/>
            <a:tailEnd/>
          </a:ln>
        </p:spPr>
      </p:pic>
      <p:sp>
        <p:nvSpPr>
          <p:cNvPr id="1027" name="Rectangle 3"/>
          <p:cNvSpPr>
            <a:spLocks noGrp="1" noChangeArrowheads="1"/>
          </p:cNvSpPr>
          <p:nvPr>
            <p:ph type="body" idx="1"/>
          </p:nvPr>
        </p:nvSpPr>
        <p:spPr bwMode="auto">
          <a:xfrm>
            <a:off x="350838" y="1196975"/>
            <a:ext cx="9139237" cy="492918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p>
        </p:txBody>
      </p:sp>
      <p:sp>
        <p:nvSpPr>
          <p:cNvPr id="1035" name="Rectangle 11"/>
          <p:cNvSpPr>
            <a:spLocks noChangeArrowheads="1"/>
          </p:cNvSpPr>
          <p:nvPr userDrawn="1"/>
        </p:nvSpPr>
        <p:spPr bwMode="auto">
          <a:xfrm>
            <a:off x="0" y="0"/>
            <a:ext cx="9906000" cy="360363"/>
          </a:xfrm>
          <a:prstGeom prst="rect">
            <a:avLst/>
          </a:prstGeom>
          <a:gradFill rotWithShape="1">
            <a:gsLst>
              <a:gs pos="0">
                <a:srgbClr val="99CCFF"/>
              </a:gs>
              <a:gs pos="100000">
                <a:srgbClr val="99CCFF">
                  <a:gamma/>
                  <a:tint val="0"/>
                  <a:invGamma/>
                </a:srgbClr>
              </a:gs>
            </a:gsLst>
            <a:lin ang="5400000" scaled="1"/>
          </a:gradFill>
          <a:ln w="9525">
            <a:noFill/>
            <a:miter lim="800000"/>
            <a:headEnd/>
            <a:tailEnd/>
          </a:ln>
          <a:effectLst/>
        </p:spPr>
        <p:txBody>
          <a:bodyPr wrap="none" anchor="ctr"/>
          <a:lstStyle/>
          <a:p>
            <a:pPr>
              <a:defRPr/>
            </a:pPr>
            <a:endParaRPr lang="zh-CN" altLang="en-US"/>
          </a:p>
        </p:txBody>
      </p:sp>
      <p:sp>
        <p:nvSpPr>
          <p:cNvPr id="1029" name="Rectangle 2"/>
          <p:cNvSpPr>
            <a:spLocks noGrp="1" noChangeArrowheads="1"/>
          </p:cNvSpPr>
          <p:nvPr>
            <p:ph type="title"/>
          </p:nvPr>
        </p:nvSpPr>
        <p:spPr bwMode="auto">
          <a:xfrm>
            <a:off x="271463" y="188913"/>
            <a:ext cx="9363075" cy="79216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ltLang="zh-CN" smtClean="0"/>
              <a:t>Click to edit Master title style</a:t>
            </a:r>
          </a:p>
        </p:txBody>
      </p:sp>
      <p:sp>
        <p:nvSpPr>
          <p:cNvPr id="1036" name="Rectangle 12"/>
          <p:cNvSpPr>
            <a:spLocks noChangeArrowheads="1"/>
          </p:cNvSpPr>
          <p:nvPr/>
        </p:nvSpPr>
        <p:spPr bwMode="auto">
          <a:xfrm>
            <a:off x="200025" y="6453188"/>
            <a:ext cx="1008063" cy="457200"/>
          </a:xfrm>
          <a:prstGeom prst="rect">
            <a:avLst/>
          </a:prstGeom>
          <a:noFill/>
          <a:ln w="9525">
            <a:noFill/>
            <a:miter lim="800000"/>
            <a:headEnd/>
            <a:tailEnd/>
          </a:ln>
          <a:effectLst/>
        </p:spPr>
        <p:txBody>
          <a:bodyPr wrap="none" lIns="92075" tIns="46038" rIns="92075" bIns="46038" anchor="ctr"/>
          <a:lstStyle/>
          <a:p>
            <a:pPr defTabSz="762000">
              <a:defRPr/>
            </a:pPr>
            <a:fld id="{ABA12622-FDBB-4DF7-8922-F6E4FE6B345A}" type="slidenum">
              <a:rPr kumimoji="1" lang="en-US" altLang="ja-JP" sz="1600">
                <a:solidFill>
                  <a:schemeClr val="bg1"/>
                </a:solidFill>
                <a:latin typeface="Times New Roman" pitchFamily="18" charset="0"/>
                <a:ea typeface="MS PGothic" pitchFamily="34" charset="-128"/>
              </a:rPr>
              <a:pPr defTabSz="762000">
                <a:defRPr/>
              </a:pPr>
              <a:t>‹#›</a:t>
            </a:fld>
            <a:endParaRPr kumimoji="1" lang="en-US" altLang="ja-JP" sz="1600">
              <a:solidFill>
                <a:schemeClr val="bg1"/>
              </a:solidFill>
              <a:latin typeface="Times New Roman" pitchFamily="18" charset="0"/>
              <a:ea typeface="MS PGothic" pitchFamily="34" charset="-128"/>
            </a:endParaRPr>
          </a:p>
        </p:txBody>
      </p:sp>
    </p:spTree>
  </p:cSld>
  <p:clrMap bg1="lt1" tx1="dk1" bg2="lt2" tx2="dk2" accent1="accent1" accent2="accent2" accent3="accent3" accent4="accent4" accent5="accent5" accent6="accent6" hlink="hlink" folHlink="folHlink"/>
  <p:sldLayoutIdLst>
    <p:sldLayoutId id="2147483674"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5" r:id="rId12"/>
  </p:sldLayoutIdLst>
  <p:timing>
    <p:tnLst>
      <p:par>
        <p:cTn id="1" dur="indefinite" restart="never" nodeType="tmRoot"/>
      </p:par>
    </p:tnLst>
  </p:timing>
  <p:hf sldNum="0" hdr="0" ftr="0" dt="0"/>
  <p:txStyles>
    <p:titleStyle>
      <a:lvl1pPr algn="ctr" rtl="0" eaLnBrk="0" fontAlgn="base" hangingPunct="0">
        <a:spcBef>
          <a:spcPct val="0"/>
        </a:spcBef>
        <a:spcAft>
          <a:spcPct val="0"/>
        </a:spcAft>
        <a:defRPr sz="4000">
          <a:solidFill>
            <a:schemeClr val="tx2"/>
          </a:solidFill>
          <a:latin typeface="+mj-lt"/>
          <a:ea typeface="+mj-ea"/>
          <a:cs typeface="+mj-cs"/>
        </a:defRPr>
      </a:lvl1pPr>
      <a:lvl2pPr algn="ctr" rtl="0" eaLnBrk="0" fontAlgn="base" hangingPunct="0">
        <a:spcBef>
          <a:spcPct val="0"/>
        </a:spcBef>
        <a:spcAft>
          <a:spcPct val="0"/>
        </a:spcAft>
        <a:defRPr sz="4000">
          <a:solidFill>
            <a:schemeClr val="tx2"/>
          </a:solidFill>
          <a:latin typeface="Arial" charset="0"/>
          <a:ea typeface="宋体" pitchFamily="2" charset="-122"/>
        </a:defRPr>
      </a:lvl2pPr>
      <a:lvl3pPr algn="ctr" rtl="0" eaLnBrk="0" fontAlgn="base" hangingPunct="0">
        <a:spcBef>
          <a:spcPct val="0"/>
        </a:spcBef>
        <a:spcAft>
          <a:spcPct val="0"/>
        </a:spcAft>
        <a:defRPr sz="4000">
          <a:solidFill>
            <a:schemeClr val="tx2"/>
          </a:solidFill>
          <a:latin typeface="Arial" charset="0"/>
          <a:ea typeface="宋体" pitchFamily="2" charset="-122"/>
        </a:defRPr>
      </a:lvl3pPr>
      <a:lvl4pPr algn="ctr" rtl="0" eaLnBrk="0" fontAlgn="base" hangingPunct="0">
        <a:spcBef>
          <a:spcPct val="0"/>
        </a:spcBef>
        <a:spcAft>
          <a:spcPct val="0"/>
        </a:spcAft>
        <a:defRPr sz="4000">
          <a:solidFill>
            <a:schemeClr val="tx2"/>
          </a:solidFill>
          <a:latin typeface="Arial" charset="0"/>
          <a:ea typeface="宋体" pitchFamily="2" charset="-122"/>
        </a:defRPr>
      </a:lvl4pPr>
      <a:lvl5pPr algn="ctr" rtl="0" eaLnBrk="0" fontAlgn="base" hangingPunct="0">
        <a:spcBef>
          <a:spcPct val="0"/>
        </a:spcBef>
        <a:spcAft>
          <a:spcPct val="0"/>
        </a:spcAft>
        <a:defRPr sz="4000">
          <a:solidFill>
            <a:schemeClr val="tx2"/>
          </a:solidFill>
          <a:latin typeface="Arial" charset="0"/>
          <a:ea typeface="宋体" pitchFamily="2" charset="-122"/>
        </a:defRPr>
      </a:lvl5pPr>
      <a:lvl6pPr marL="457200" algn="ctr" rtl="0" fontAlgn="base">
        <a:spcBef>
          <a:spcPct val="0"/>
        </a:spcBef>
        <a:spcAft>
          <a:spcPct val="0"/>
        </a:spcAft>
        <a:defRPr sz="4000">
          <a:solidFill>
            <a:schemeClr val="tx2"/>
          </a:solidFill>
          <a:latin typeface="Arial" charset="0"/>
          <a:ea typeface="宋体" pitchFamily="2" charset="-122"/>
        </a:defRPr>
      </a:lvl6pPr>
      <a:lvl7pPr marL="914400" algn="ctr" rtl="0" fontAlgn="base">
        <a:spcBef>
          <a:spcPct val="0"/>
        </a:spcBef>
        <a:spcAft>
          <a:spcPct val="0"/>
        </a:spcAft>
        <a:defRPr sz="4000">
          <a:solidFill>
            <a:schemeClr val="tx2"/>
          </a:solidFill>
          <a:latin typeface="Arial" charset="0"/>
          <a:ea typeface="宋体" pitchFamily="2" charset="-122"/>
        </a:defRPr>
      </a:lvl7pPr>
      <a:lvl8pPr marL="1371600" algn="ctr" rtl="0" fontAlgn="base">
        <a:spcBef>
          <a:spcPct val="0"/>
        </a:spcBef>
        <a:spcAft>
          <a:spcPct val="0"/>
        </a:spcAft>
        <a:defRPr sz="4000">
          <a:solidFill>
            <a:schemeClr val="tx2"/>
          </a:solidFill>
          <a:latin typeface="Arial" charset="0"/>
          <a:ea typeface="宋体" pitchFamily="2" charset="-122"/>
        </a:defRPr>
      </a:lvl8pPr>
      <a:lvl9pPr marL="1828800" algn="ctr" rtl="0" fontAlgn="base">
        <a:spcBef>
          <a:spcPct val="0"/>
        </a:spcBef>
        <a:spcAft>
          <a:spcPct val="0"/>
        </a:spcAft>
        <a:defRPr sz="4000">
          <a:solidFill>
            <a:schemeClr val="tx2"/>
          </a:solidFill>
          <a:latin typeface="Arial" charset="0"/>
          <a:ea typeface="宋体"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 Id="rId3"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4.xml"/><Relationship Id="rId4" Type="http://schemas.openxmlformats.org/officeDocument/2006/relationships/oleObject" Target="../embeddings/oleObject1.bin"/><Relationship Id="rId5" Type="http://schemas.openxmlformats.org/officeDocument/2006/relationships/image" Target="../media/image18.wmf"/><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0.jpeg"/><Relationship Id="rId4" Type="http://schemas.openxmlformats.org/officeDocument/2006/relationships/image" Target="../media/image21.png"/><Relationship Id="rId5" Type="http://schemas.openxmlformats.org/officeDocument/2006/relationships/oleObject" Target="../embeddings/oleObject2.bin"/><Relationship Id="rId6" Type="http://schemas.openxmlformats.org/officeDocument/2006/relationships/image" Target="../media/image19.emf"/><Relationship Id="rId1" Type="http://schemas.openxmlformats.org/officeDocument/2006/relationships/vmlDrawing" Target="../drawings/vmlDrawing2.vml"/><Relationship Id="rId2"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emf"/></Relationships>
</file>

<file path=ppt/slides/_rels/slide2.xml.rels><?xml version="1.0" encoding="UTF-8" standalone="yes"?>
<Relationships xmlns="http://schemas.openxmlformats.org/package/2006/relationships"><Relationship Id="rId3" Type="http://schemas.openxmlformats.org/officeDocument/2006/relationships/hyperlink" Target="http://keg.cs.tsinghua.edu.cn/persons/tj" TargetMode="External"/><Relationship Id="rId4" Type="http://schemas.openxmlformats.org/officeDocument/2006/relationships/image" Target="../media/image6.jpeg"/><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3.bin"/><Relationship Id="rId4" Type="http://schemas.openxmlformats.org/officeDocument/2006/relationships/image" Target="../media/image23.wmf"/><Relationship Id="rId1" Type="http://schemas.openxmlformats.org/officeDocument/2006/relationships/vmlDrawing" Target="../drawings/vmlDrawing3.vml"/><Relationship Id="rId2"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26.xml.rels><?xml version="1.0" encoding="UTF-8" standalone="yes"?>
<Relationships xmlns="http://schemas.openxmlformats.org/package/2006/relationships"><Relationship Id="rId9" Type="http://schemas.openxmlformats.org/officeDocument/2006/relationships/image" Target="../media/image32.jpeg"/><Relationship Id="rId20" Type="http://schemas.openxmlformats.org/officeDocument/2006/relationships/image" Target="../media/image43.jpeg"/><Relationship Id="rId21" Type="http://schemas.openxmlformats.org/officeDocument/2006/relationships/image" Target="../media/image44.tiff"/><Relationship Id="rId22" Type="http://schemas.openxmlformats.org/officeDocument/2006/relationships/image" Target="../media/image45.tiff"/><Relationship Id="rId23" Type="http://schemas.openxmlformats.org/officeDocument/2006/relationships/image" Target="../media/image46.tiff"/><Relationship Id="rId24" Type="http://schemas.openxmlformats.org/officeDocument/2006/relationships/image" Target="../media/image47.tiff"/><Relationship Id="rId25" Type="http://schemas.openxmlformats.org/officeDocument/2006/relationships/image" Target="../media/image48.tiff"/><Relationship Id="rId26" Type="http://schemas.openxmlformats.org/officeDocument/2006/relationships/image" Target="../media/image49.tiff"/><Relationship Id="rId27" Type="http://schemas.openxmlformats.org/officeDocument/2006/relationships/image" Target="../media/image50.tiff"/><Relationship Id="rId10" Type="http://schemas.openxmlformats.org/officeDocument/2006/relationships/image" Target="../media/image33.jpeg"/><Relationship Id="rId11" Type="http://schemas.openxmlformats.org/officeDocument/2006/relationships/image" Target="../media/image34.jpeg"/><Relationship Id="rId12" Type="http://schemas.openxmlformats.org/officeDocument/2006/relationships/image" Target="../media/image35.jpeg"/><Relationship Id="rId13" Type="http://schemas.openxmlformats.org/officeDocument/2006/relationships/image" Target="../media/image36.jpeg"/><Relationship Id="rId14" Type="http://schemas.openxmlformats.org/officeDocument/2006/relationships/image" Target="../media/image37.jpeg"/><Relationship Id="rId15" Type="http://schemas.openxmlformats.org/officeDocument/2006/relationships/image" Target="../media/image38.jpeg"/><Relationship Id="rId16" Type="http://schemas.openxmlformats.org/officeDocument/2006/relationships/image" Target="../media/image39.jpeg"/><Relationship Id="rId17" Type="http://schemas.openxmlformats.org/officeDocument/2006/relationships/image" Target="../media/image40.png"/><Relationship Id="rId18" Type="http://schemas.openxmlformats.org/officeDocument/2006/relationships/image" Target="../media/image41.jpeg"/><Relationship Id="rId19" Type="http://schemas.openxmlformats.org/officeDocument/2006/relationships/image" Target="../media/image42.jpeg"/><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hyperlink" Target="NULL" TargetMode="External"/><Relationship Id="rId4" Type="http://schemas.openxmlformats.org/officeDocument/2006/relationships/hyperlink" Target="NULL" TargetMode="External"/><Relationship Id="rId5" Type="http://schemas.openxmlformats.org/officeDocument/2006/relationships/hyperlink" Target="NULL" TargetMode="External"/><Relationship Id="rId6" Type="http://schemas.openxmlformats.org/officeDocument/2006/relationships/image" Target="../media/image29.jpeg"/><Relationship Id="rId7" Type="http://schemas.openxmlformats.org/officeDocument/2006/relationships/image" Target="../media/image30.jpeg"/><Relationship Id="rId8" Type="http://schemas.openxmlformats.org/officeDocument/2006/relationships/image" Target="../media/image31.jpe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mailto:jietang@tsinghua.edu.cn"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keg.cs.tsinghua.edu.cn/jietang/"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mailto:thuzhf@gmail.com"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yann.lecun.com/exdb/lenet/index.html" TargetMode="External"/><Relationship Id="rId3"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emf"/><Relationship Id="rId3"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ctrTitle"/>
          </p:nvPr>
        </p:nvSpPr>
        <p:spPr>
          <a:xfrm>
            <a:off x="742950" y="2428868"/>
            <a:ext cx="8424863" cy="1470025"/>
          </a:xfrm>
        </p:spPr>
        <p:txBody>
          <a:bodyPr/>
          <a:lstStyle/>
          <a:p>
            <a:pPr eaLnBrk="1" hangingPunct="1"/>
            <a:r>
              <a:rPr lang="en-US" altLang="zh-CN" smtClean="0"/>
              <a:t>Machine </a:t>
            </a:r>
            <a:r>
              <a:rPr lang="en-US" altLang="zh-CN" dirty="0" smtClean="0"/>
              <a:t>Learning</a:t>
            </a:r>
            <a:endParaRPr lang="en-US" altLang="zh-CN" sz="3200" dirty="0" smtClean="0"/>
          </a:p>
        </p:txBody>
      </p:sp>
      <p:sp>
        <p:nvSpPr>
          <p:cNvPr id="5" name="Rectangle 5"/>
          <p:cNvSpPr>
            <a:spLocks noGrp="1" noChangeArrowheads="1"/>
          </p:cNvSpPr>
          <p:nvPr>
            <p:ph type="subTitle" idx="1"/>
          </p:nvPr>
        </p:nvSpPr>
        <p:spPr>
          <a:xfrm>
            <a:off x="560512" y="4221088"/>
            <a:ext cx="8424863" cy="2304256"/>
          </a:xfrm>
        </p:spPr>
        <p:txBody>
          <a:bodyPr/>
          <a:lstStyle/>
          <a:p>
            <a:pPr eaLnBrk="1" hangingPunct="1"/>
            <a:r>
              <a:rPr lang="en-US" altLang="zh-CN" dirty="0" smtClean="0"/>
              <a:t>Jie Tang</a:t>
            </a:r>
          </a:p>
          <a:p>
            <a:pPr eaLnBrk="1" hangingPunct="1"/>
            <a:r>
              <a:rPr lang="en-US" altLang="zh-CN" sz="2800" dirty="0" smtClean="0"/>
              <a:t>Department of Computer Science &amp; Technology</a:t>
            </a:r>
          </a:p>
          <a:p>
            <a:pPr eaLnBrk="1" hangingPunct="1"/>
            <a:r>
              <a:rPr lang="en-US" altLang="zh-CN" sz="2800" dirty="0" smtClean="0"/>
              <a:t>Tsinghua University</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pPr eaLnBrk="1" hangingPunct="1"/>
            <a:r>
              <a:rPr lang="en-US" altLang="zh-CN" smtClean="0"/>
              <a:t>IE from Web Page </a:t>
            </a:r>
            <a:r>
              <a:rPr lang="en-US" altLang="zh-CN" smtClean="0">
                <a:solidFill>
                  <a:srgbClr val="FF0000"/>
                </a:solidFill>
              </a:rPr>
              <a:t>(IJCAI’07)</a:t>
            </a:r>
          </a:p>
        </p:txBody>
      </p:sp>
      <p:sp>
        <p:nvSpPr>
          <p:cNvPr id="17411" name="Text Box 5"/>
          <p:cNvSpPr txBox="1">
            <a:spLocks noChangeArrowheads="1"/>
          </p:cNvSpPr>
          <p:nvPr/>
        </p:nvSpPr>
        <p:spPr bwMode="auto">
          <a:xfrm>
            <a:off x="247650" y="1700213"/>
            <a:ext cx="3879850" cy="4340225"/>
          </a:xfrm>
          <a:prstGeom prst="rect">
            <a:avLst/>
          </a:prstGeom>
          <a:solidFill>
            <a:schemeClr val="bg1"/>
          </a:solidFill>
          <a:ln w="9525">
            <a:solidFill>
              <a:schemeClr val="tx1"/>
            </a:solidFill>
            <a:miter lim="800000"/>
            <a:headEnd/>
            <a:tailEnd/>
          </a:ln>
        </p:spPr>
        <p:txBody>
          <a:bodyPr>
            <a:spAutoFit/>
          </a:bodyPr>
          <a:lstStyle/>
          <a:p>
            <a:pPr eaLnBrk="0" hangingPunct="0"/>
            <a:r>
              <a:rPr lang="en-US" altLang="zh-CN" sz="1200" b="1"/>
              <a:t>October 14, 2002, 4:00 a.m. PT</a:t>
            </a:r>
          </a:p>
          <a:p>
            <a:pPr eaLnBrk="0" hangingPunct="0"/>
            <a:endParaRPr lang="en-US" altLang="zh-CN" sz="1200" b="1"/>
          </a:p>
          <a:p>
            <a:pPr eaLnBrk="0" hangingPunct="0"/>
            <a:r>
              <a:rPr lang="en-US" altLang="zh-CN" sz="1200" b="1"/>
              <a:t>For years, </a:t>
            </a:r>
            <a:r>
              <a:rPr lang="en-US" altLang="zh-CN" sz="1200" b="1" u="sng">
                <a:solidFill>
                  <a:srgbClr val="FF0000"/>
                </a:solidFill>
              </a:rPr>
              <a:t>Microsoft Corporation</a:t>
            </a:r>
            <a:r>
              <a:rPr lang="en-US" altLang="zh-CN" sz="1200" b="1"/>
              <a:t> </a:t>
            </a:r>
            <a:r>
              <a:rPr lang="en-US" altLang="zh-CN" sz="1200" b="1" u="sng">
                <a:solidFill>
                  <a:schemeClr val="hlink"/>
                </a:solidFill>
              </a:rPr>
              <a:t>CEO</a:t>
            </a:r>
            <a:r>
              <a:rPr lang="en-US" altLang="zh-CN" sz="1200" b="1"/>
              <a:t> </a:t>
            </a:r>
            <a:r>
              <a:rPr lang="en-US" altLang="zh-CN" sz="1200" b="1" u="sng">
                <a:solidFill>
                  <a:schemeClr val="accent2"/>
                </a:solidFill>
              </a:rPr>
              <a:t>Bill Gates</a:t>
            </a:r>
            <a:r>
              <a:rPr lang="en-US" altLang="zh-CN" sz="1200" b="1"/>
              <a:t> railed against the economic philosophy of open-source software with Orwellian fervor, denouncing its communal licensing as a "cancer" that stifled technological innovation.</a:t>
            </a:r>
          </a:p>
          <a:p>
            <a:pPr eaLnBrk="0" hangingPunct="0"/>
            <a:endParaRPr lang="en-US" altLang="zh-CN" sz="1200" b="1"/>
          </a:p>
          <a:p>
            <a:pPr eaLnBrk="0" hangingPunct="0"/>
            <a:r>
              <a:rPr lang="en-US" altLang="zh-CN" sz="1200" b="1"/>
              <a:t>Today, </a:t>
            </a:r>
            <a:r>
              <a:rPr lang="en-US" altLang="zh-CN" sz="1200" b="1" u="sng">
                <a:solidFill>
                  <a:srgbClr val="FF0000"/>
                </a:solidFill>
              </a:rPr>
              <a:t>Microsoft</a:t>
            </a:r>
            <a:r>
              <a:rPr lang="en-US" altLang="zh-CN" sz="1200" b="1"/>
              <a:t> claims to "love" the open-source concept, by which software code is made public to encourage improvement and development by outside programmers. </a:t>
            </a:r>
            <a:r>
              <a:rPr lang="en-US" altLang="zh-CN" sz="1200" b="1" u="sng">
                <a:solidFill>
                  <a:schemeClr val="accent2"/>
                </a:solidFill>
              </a:rPr>
              <a:t>Gates</a:t>
            </a:r>
            <a:r>
              <a:rPr lang="en-US" altLang="zh-CN" sz="1200" b="1"/>
              <a:t> himself says </a:t>
            </a:r>
            <a:r>
              <a:rPr lang="en-US" altLang="zh-CN" sz="1200" b="1" u="sng">
                <a:solidFill>
                  <a:srgbClr val="FF0000"/>
                </a:solidFill>
              </a:rPr>
              <a:t>Microsoft</a:t>
            </a:r>
            <a:r>
              <a:rPr lang="en-US" altLang="zh-CN" sz="1200" b="1"/>
              <a:t> will gladly disclose its crown jewels--the coveted code behind the Windows operating system--to select customers.</a:t>
            </a:r>
          </a:p>
          <a:p>
            <a:pPr eaLnBrk="0" hangingPunct="0"/>
            <a:endParaRPr lang="en-US" altLang="zh-CN" sz="1200" b="1"/>
          </a:p>
          <a:p>
            <a:pPr eaLnBrk="0" hangingPunct="0"/>
            <a:r>
              <a:rPr lang="en-US" altLang="zh-CN" sz="1200" b="1"/>
              <a:t>"We can be open source. We love the concept of shared source," said </a:t>
            </a:r>
            <a:r>
              <a:rPr lang="en-US" altLang="zh-CN" sz="1200" b="1" u="sng">
                <a:solidFill>
                  <a:schemeClr val="accent2"/>
                </a:solidFill>
              </a:rPr>
              <a:t>Bill Veghte</a:t>
            </a:r>
            <a:r>
              <a:rPr lang="en-US" altLang="zh-CN" sz="1200" b="1"/>
              <a:t>, a </a:t>
            </a:r>
            <a:r>
              <a:rPr lang="en-US" altLang="zh-CN" sz="1200" b="1" u="sng">
                <a:solidFill>
                  <a:srgbClr val="FF0000"/>
                </a:solidFill>
              </a:rPr>
              <a:t>Microsoft</a:t>
            </a:r>
            <a:r>
              <a:rPr lang="en-US" altLang="zh-CN" sz="1200" b="1"/>
              <a:t> </a:t>
            </a:r>
            <a:r>
              <a:rPr lang="en-US" altLang="zh-CN" sz="1200" b="1" u="sng">
                <a:solidFill>
                  <a:schemeClr val="hlink"/>
                </a:solidFill>
              </a:rPr>
              <a:t>VP</a:t>
            </a:r>
            <a:r>
              <a:rPr lang="en-US" altLang="zh-CN" sz="1200" b="1"/>
              <a:t>. "That's a super-important shift for us in terms of code access.“</a:t>
            </a:r>
          </a:p>
          <a:p>
            <a:pPr eaLnBrk="0" hangingPunct="0"/>
            <a:endParaRPr lang="en-US" altLang="zh-CN" sz="1200" b="1"/>
          </a:p>
          <a:p>
            <a:pPr eaLnBrk="0" hangingPunct="0"/>
            <a:r>
              <a:rPr lang="en-US" altLang="zh-CN" sz="1200" b="1" u="sng">
                <a:solidFill>
                  <a:schemeClr val="accent2"/>
                </a:solidFill>
              </a:rPr>
              <a:t>Richard Stallman</a:t>
            </a:r>
            <a:r>
              <a:rPr lang="en-US" altLang="zh-CN" sz="1200" b="1"/>
              <a:t>, </a:t>
            </a:r>
            <a:r>
              <a:rPr lang="en-US" altLang="zh-CN" sz="1200" b="1" u="sng">
                <a:solidFill>
                  <a:schemeClr val="hlink"/>
                </a:solidFill>
              </a:rPr>
              <a:t>founder</a:t>
            </a:r>
            <a:r>
              <a:rPr lang="en-US" altLang="zh-CN" sz="1200" b="1"/>
              <a:t> of the </a:t>
            </a:r>
            <a:r>
              <a:rPr lang="en-US" altLang="zh-CN" sz="1200" b="1" u="sng">
                <a:solidFill>
                  <a:srgbClr val="FF0000"/>
                </a:solidFill>
              </a:rPr>
              <a:t>Free Software Foundation</a:t>
            </a:r>
            <a:r>
              <a:rPr lang="en-US" altLang="zh-CN" sz="1200" b="1"/>
              <a:t>, countered saying…</a:t>
            </a:r>
          </a:p>
        </p:txBody>
      </p:sp>
      <p:sp>
        <p:nvSpPr>
          <p:cNvPr id="551942" name="Rectangle 6"/>
          <p:cNvSpPr>
            <a:spLocks noChangeArrowheads="1"/>
          </p:cNvSpPr>
          <p:nvPr/>
        </p:nvSpPr>
        <p:spPr bwMode="auto">
          <a:xfrm>
            <a:off x="4375150" y="2185988"/>
            <a:ext cx="3255963" cy="3389312"/>
          </a:xfrm>
          <a:prstGeom prst="rect">
            <a:avLst/>
          </a:prstGeom>
          <a:noFill/>
          <a:ln w="9525">
            <a:noFill/>
            <a:miter lim="800000"/>
            <a:headEnd/>
            <a:tailEnd/>
          </a:ln>
        </p:spPr>
        <p:txBody>
          <a:bodyPr/>
          <a:lstStyle/>
          <a:p>
            <a:endParaRPr lang="zh-CN" altLang="en-US"/>
          </a:p>
        </p:txBody>
      </p:sp>
      <p:sp>
        <p:nvSpPr>
          <p:cNvPr id="551943" name="Rectangle 7"/>
          <p:cNvSpPr>
            <a:spLocks noChangeArrowheads="1"/>
          </p:cNvSpPr>
          <p:nvPr/>
        </p:nvSpPr>
        <p:spPr bwMode="auto">
          <a:xfrm>
            <a:off x="4475163" y="2241550"/>
            <a:ext cx="2846387" cy="3324225"/>
          </a:xfrm>
          <a:prstGeom prst="rect">
            <a:avLst/>
          </a:prstGeom>
          <a:noFill/>
          <a:ln w="9525">
            <a:noFill/>
            <a:miter lim="800000"/>
            <a:headEnd/>
            <a:tailEnd/>
          </a:ln>
        </p:spPr>
        <p:txBody>
          <a:bodyPr wrap="none" lIns="0" tIns="0" rIns="0" bIns="0">
            <a:spAutoFit/>
          </a:bodyPr>
          <a:lstStyle/>
          <a:p>
            <a:pPr eaLnBrk="0" hangingPunct="0"/>
            <a:r>
              <a:rPr lang="en-US" altLang="zh-CN" b="1">
                <a:solidFill>
                  <a:srgbClr val="FF0000"/>
                </a:solidFill>
              </a:rPr>
              <a:t>Microsoft Corporation</a:t>
            </a:r>
          </a:p>
          <a:p>
            <a:pPr eaLnBrk="0" hangingPunct="0"/>
            <a:r>
              <a:rPr lang="en-US" altLang="zh-CN" b="1">
                <a:solidFill>
                  <a:schemeClr val="hlink"/>
                </a:solidFill>
              </a:rPr>
              <a:t>CEO</a:t>
            </a:r>
          </a:p>
          <a:p>
            <a:pPr eaLnBrk="0" hangingPunct="0"/>
            <a:r>
              <a:rPr lang="en-US" altLang="zh-CN" b="1">
                <a:solidFill>
                  <a:schemeClr val="accent2"/>
                </a:solidFill>
              </a:rPr>
              <a:t>Bill Gates</a:t>
            </a:r>
          </a:p>
          <a:p>
            <a:pPr eaLnBrk="0" hangingPunct="0"/>
            <a:r>
              <a:rPr lang="en-US" altLang="zh-CN" b="1">
                <a:solidFill>
                  <a:srgbClr val="FF0000"/>
                </a:solidFill>
              </a:rPr>
              <a:t>Microsoft</a:t>
            </a:r>
          </a:p>
          <a:p>
            <a:pPr eaLnBrk="0" hangingPunct="0"/>
            <a:r>
              <a:rPr lang="en-US" altLang="zh-CN" b="1">
                <a:solidFill>
                  <a:schemeClr val="accent2"/>
                </a:solidFill>
              </a:rPr>
              <a:t>Gates</a:t>
            </a:r>
          </a:p>
          <a:p>
            <a:pPr eaLnBrk="0" hangingPunct="0"/>
            <a:r>
              <a:rPr lang="en-US" altLang="zh-CN" b="1">
                <a:solidFill>
                  <a:srgbClr val="FF0000"/>
                </a:solidFill>
              </a:rPr>
              <a:t>Microsoft</a:t>
            </a:r>
          </a:p>
          <a:p>
            <a:pPr eaLnBrk="0" hangingPunct="0"/>
            <a:r>
              <a:rPr lang="en-US" altLang="zh-CN" b="1">
                <a:solidFill>
                  <a:schemeClr val="accent2"/>
                </a:solidFill>
              </a:rPr>
              <a:t>Bill Veghte</a:t>
            </a:r>
          </a:p>
          <a:p>
            <a:pPr eaLnBrk="0" hangingPunct="0"/>
            <a:r>
              <a:rPr lang="en-US" altLang="zh-CN" b="1">
                <a:solidFill>
                  <a:srgbClr val="FF0000"/>
                </a:solidFill>
              </a:rPr>
              <a:t>Microsoft</a:t>
            </a:r>
          </a:p>
          <a:p>
            <a:pPr eaLnBrk="0" hangingPunct="0"/>
            <a:r>
              <a:rPr lang="en-US" altLang="zh-CN" b="1">
                <a:solidFill>
                  <a:schemeClr val="hlink"/>
                </a:solidFill>
              </a:rPr>
              <a:t>VP</a:t>
            </a:r>
          </a:p>
          <a:p>
            <a:pPr eaLnBrk="0" hangingPunct="0"/>
            <a:r>
              <a:rPr lang="en-US" altLang="zh-CN" b="1">
                <a:solidFill>
                  <a:schemeClr val="accent2"/>
                </a:solidFill>
              </a:rPr>
              <a:t>Richard Stallman</a:t>
            </a:r>
          </a:p>
          <a:p>
            <a:pPr eaLnBrk="0" hangingPunct="0"/>
            <a:r>
              <a:rPr lang="en-US" altLang="zh-CN" b="1">
                <a:solidFill>
                  <a:schemeClr val="hlink"/>
                </a:solidFill>
              </a:rPr>
              <a:t>founder</a:t>
            </a:r>
          </a:p>
          <a:p>
            <a:pPr eaLnBrk="0" hangingPunct="0"/>
            <a:r>
              <a:rPr lang="en-US" altLang="zh-CN" b="1">
                <a:solidFill>
                  <a:srgbClr val="FF0000"/>
                </a:solidFill>
              </a:rPr>
              <a:t>Free Software Foundation</a:t>
            </a:r>
          </a:p>
        </p:txBody>
      </p:sp>
      <p:sp>
        <p:nvSpPr>
          <p:cNvPr id="551944" name="Rectangle 8"/>
          <p:cNvSpPr>
            <a:spLocks noChangeArrowheads="1"/>
          </p:cNvSpPr>
          <p:nvPr/>
        </p:nvSpPr>
        <p:spPr bwMode="auto">
          <a:xfrm>
            <a:off x="4375150" y="2211388"/>
            <a:ext cx="3219450" cy="838200"/>
          </a:xfrm>
          <a:prstGeom prst="rect">
            <a:avLst/>
          </a:prstGeom>
          <a:noFill/>
          <a:ln w="9525">
            <a:solidFill>
              <a:schemeClr val="tx1"/>
            </a:solidFill>
            <a:miter lim="800000"/>
            <a:headEnd/>
            <a:tailEnd/>
          </a:ln>
        </p:spPr>
        <p:txBody>
          <a:bodyPr wrap="none" anchor="ctr"/>
          <a:lstStyle/>
          <a:p>
            <a:endParaRPr lang="zh-CN" altLang="en-US"/>
          </a:p>
        </p:txBody>
      </p:sp>
      <p:sp>
        <p:nvSpPr>
          <p:cNvPr id="551945" name="Rectangle 9"/>
          <p:cNvSpPr>
            <a:spLocks noChangeArrowheads="1"/>
          </p:cNvSpPr>
          <p:nvPr/>
        </p:nvSpPr>
        <p:spPr bwMode="auto">
          <a:xfrm>
            <a:off x="4375150" y="3082925"/>
            <a:ext cx="3219450" cy="533400"/>
          </a:xfrm>
          <a:prstGeom prst="rect">
            <a:avLst/>
          </a:prstGeom>
          <a:noFill/>
          <a:ln w="9525">
            <a:solidFill>
              <a:schemeClr val="tx1"/>
            </a:solidFill>
            <a:miter lim="800000"/>
            <a:headEnd/>
            <a:tailEnd/>
          </a:ln>
        </p:spPr>
        <p:txBody>
          <a:bodyPr wrap="none" anchor="ctr"/>
          <a:lstStyle/>
          <a:p>
            <a:endParaRPr lang="zh-CN" altLang="en-US"/>
          </a:p>
        </p:txBody>
      </p:sp>
      <p:sp>
        <p:nvSpPr>
          <p:cNvPr id="551946" name="Rectangle 10"/>
          <p:cNvSpPr>
            <a:spLocks noChangeArrowheads="1"/>
          </p:cNvSpPr>
          <p:nvPr/>
        </p:nvSpPr>
        <p:spPr bwMode="auto">
          <a:xfrm>
            <a:off x="4375150" y="3867150"/>
            <a:ext cx="3219450" cy="838200"/>
          </a:xfrm>
          <a:prstGeom prst="rect">
            <a:avLst/>
          </a:prstGeom>
          <a:noFill/>
          <a:ln w="9525">
            <a:solidFill>
              <a:schemeClr val="tx1"/>
            </a:solidFill>
            <a:miter lim="800000"/>
            <a:headEnd/>
            <a:tailEnd/>
          </a:ln>
        </p:spPr>
        <p:txBody>
          <a:bodyPr wrap="none" anchor="ctr"/>
          <a:lstStyle/>
          <a:p>
            <a:endParaRPr lang="zh-CN" altLang="en-US"/>
          </a:p>
        </p:txBody>
      </p:sp>
      <p:sp>
        <p:nvSpPr>
          <p:cNvPr id="551947" name="Rectangle 11"/>
          <p:cNvSpPr>
            <a:spLocks noChangeArrowheads="1"/>
          </p:cNvSpPr>
          <p:nvPr/>
        </p:nvSpPr>
        <p:spPr bwMode="auto">
          <a:xfrm>
            <a:off x="4375150" y="4737100"/>
            <a:ext cx="3219450" cy="838200"/>
          </a:xfrm>
          <a:prstGeom prst="rect">
            <a:avLst/>
          </a:prstGeom>
          <a:noFill/>
          <a:ln w="9525">
            <a:solidFill>
              <a:schemeClr val="tx1"/>
            </a:solidFill>
            <a:miter lim="800000"/>
            <a:headEnd/>
            <a:tailEnd/>
          </a:ln>
        </p:spPr>
        <p:txBody>
          <a:bodyPr wrap="none" anchor="ctr"/>
          <a:lstStyle/>
          <a:p>
            <a:endParaRPr lang="zh-CN" altLang="en-US"/>
          </a:p>
        </p:txBody>
      </p:sp>
      <p:sp>
        <p:nvSpPr>
          <p:cNvPr id="551948" name="AutoShape 12"/>
          <p:cNvSpPr>
            <a:spLocks/>
          </p:cNvSpPr>
          <p:nvPr/>
        </p:nvSpPr>
        <p:spPr bwMode="auto">
          <a:xfrm>
            <a:off x="7759700" y="2233613"/>
            <a:ext cx="247650" cy="1371600"/>
          </a:xfrm>
          <a:prstGeom prst="rightBrace">
            <a:avLst>
              <a:gd name="adj1" fmla="val 46154"/>
              <a:gd name="adj2" fmla="val 50000"/>
            </a:avLst>
          </a:prstGeom>
          <a:noFill/>
          <a:ln w="76200">
            <a:solidFill>
              <a:schemeClr val="tx1"/>
            </a:solidFill>
            <a:round/>
            <a:headEnd/>
            <a:tailEnd/>
          </a:ln>
        </p:spPr>
        <p:txBody>
          <a:bodyPr wrap="none" anchor="ctr"/>
          <a:lstStyle/>
          <a:p>
            <a:endParaRPr lang="zh-CN" altLang="en-US"/>
          </a:p>
        </p:txBody>
      </p:sp>
      <p:sp>
        <p:nvSpPr>
          <p:cNvPr id="551949" name="AutoShape 13"/>
          <p:cNvSpPr>
            <a:spLocks/>
          </p:cNvSpPr>
          <p:nvPr/>
        </p:nvSpPr>
        <p:spPr bwMode="auto">
          <a:xfrm>
            <a:off x="7759700" y="3833813"/>
            <a:ext cx="247650" cy="838200"/>
          </a:xfrm>
          <a:prstGeom prst="rightBrace">
            <a:avLst>
              <a:gd name="adj1" fmla="val 28205"/>
              <a:gd name="adj2" fmla="val 50000"/>
            </a:avLst>
          </a:prstGeom>
          <a:noFill/>
          <a:ln w="76200">
            <a:solidFill>
              <a:schemeClr val="tx1"/>
            </a:solidFill>
            <a:round/>
            <a:headEnd/>
            <a:tailEnd/>
          </a:ln>
        </p:spPr>
        <p:txBody>
          <a:bodyPr wrap="none" anchor="ctr"/>
          <a:lstStyle/>
          <a:p>
            <a:endParaRPr lang="zh-CN" altLang="en-US"/>
          </a:p>
        </p:txBody>
      </p:sp>
      <p:sp>
        <p:nvSpPr>
          <p:cNvPr id="551950" name="AutoShape 14"/>
          <p:cNvSpPr>
            <a:spLocks/>
          </p:cNvSpPr>
          <p:nvPr/>
        </p:nvSpPr>
        <p:spPr bwMode="auto">
          <a:xfrm>
            <a:off x="7759700" y="4748213"/>
            <a:ext cx="247650" cy="838200"/>
          </a:xfrm>
          <a:prstGeom prst="rightBrace">
            <a:avLst>
              <a:gd name="adj1" fmla="val 28205"/>
              <a:gd name="adj2" fmla="val 50000"/>
            </a:avLst>
          </a:prstGeom>
          <a:noFill/>
          <a:ln w="76200">
            <a:solidFill>
              <a:schemeClr val="tx1"/>
            </a:solidFill>
            <a:round/>
            <a:headEnd/>
            <a:tailEnd/>
          </a:ln>
        </p:spPr>
        <p:txBody>
          <a:bodyPr wrap="none" anchor="ctr"/>
          <a:lstStyle/>
          <a:p>
            <a:endParaRPr lang="zh-CN" altLang="en-US"/>
          </a:p>
        </p:txBody>
      </p:sp>
      <p:grpSp>
        <p:nvGrpSpPr>
          <p:cNvPr id="2" name="Group 15"/>
          <p:cNvGrpSpPr>
            <a:grpSpLocks/>
          </p:cNvGrpSpPr>
          <p:nvPr/>
        </p:nvGrpSpPr>
        <p:grpSpPr bwMode="auto">
          <a:xfrm rot="-5380525">
            <a:off x="7117556" y="3032919"/>
            <a:ext cx="3760788" cy="1651000"/>
            <a:chOff x="3219" y="1731"/>
            <a:chExt cx="2369" cy="960"/>
          </a:xfrm>
        </p:grpSpPr>
        <p:grpSp>
          <p:nvGrpSpPr>
            <p:cNvPr id="3" name="Group 16"/>
            <p:cNvGrpSpPr>
              <a:grpSpLocks/>
            </p:cNvGrpSpPr>
            <p:nvPr/>
          </p:nvGrpSpPr>
          <p:grpSpPr bwMode="auto">
            <a:xfrm>
              <a:off x="3219" y="1731"/>
              <a:ext cx="2352" cy="960"/>
              <a:chOff x="3219" y="1731"/>
              <a:chExt cx="2352" cy="960"/>
            </a:xfrm>
          </p:grpSpPr>
          <p:sp>
            <p:nvSpPr>
              <p:cNvPr id="17445" name="Freeform 17"/>
              <p:cNvSpPr>
                <a:spLocks/>
              </p:cNvSpPr>
              <p:nvPr/>
            </p:nvSpPr>
            <p:spPr bwMode="auto">
              <a:xfrm>
                <a:off x="3219" y="1731"/>
                <a:ext cx="2352" cy="960"/>
              </a:xfrm>
              <a:custGeom>
                <a:avLst/>
                <a:gdLst>
                  <a:gd name="T0" fmla="*/ 1056 w 2352"/>
                  <a:gd name="T1" fmla="*/ 1 h 960"/>
                  <a:gd name="T2" fmla="*/ 939 w 2352"/>
                  <a:gd name="T3" fmla="*/ 3 h 960"/>
                  <a:gd name="T4" fmla="*/ 826 w 2352"/>
                  <a:gd name="T5" fmla="*/ 6 h 960"/>
                  <a:gd name="T6" fmla="*/ 718 w 2352"/>
                  <a:gd name="T7" fmla="*/ 10 h 960"/>
                  <a:gd name="T8" fmla="*/ 615 w 2352"/>
                  <a:gd name="T9" fmla="*/ 15 h 960"/>
                  <a:gd name="T10" fmla="*/ 518 w 2352"/>
                  <a:gd name="T11" fmla="*/ 21 h 960"/>
                  <a:gd name="T12" fmla="*/ 428 w 2352"/>
                  <a:gd name="T13" fmla="*/ 28 h 960"/>
                  <a:gd name="T14" fmla="*/ 344 w 2352"/>
                  <a:gd name="T15" fmla="*/ 35 h 960"/>
                  <a:gd name="T16" fmla="*/ 268 w 2352"/>
                  <a:gd name="T17" fmla="*/ 44 h 960"/>
                  <a:gd name="T18" fmla="*/ 201 w 2352"/>
                  <a:gd name="T19" fmla="*/ 53 h 960"/>
                  <a:gd name="T20" fmla="*/ 142 w 2352"/>
                  <a:gd name="T21" fmla="*/ 63 h 960"/>
                  <a:gd name="T22" fmla="*/ 92 w 2352"/>
                  <a:gd name="T23" fmla="*/ 73 h 960"/>
                  <a:gd name="T24" fmla="*/ 53 w 2352"/>
                  <a:gd name="T25" fmla="*/ 85 h 960"/>
                  <a:gd name="T26" fmla="*/ 24 w 2352"/>
                  <a:gd name="T27" fmla="*/ 96 h 960"/>
                  <a:gd name="T28" fmla="*/ 6 w 2352"/>
                  <a:gd name="T29" fmla="*/ 108 h 960"/>
                  <a:gd name="T30" fmla="*/ 0 w 2352"/>
                  <a:gd name="T31" fmla="*/ 120 h 960"/>
                  <a:gd name="T32" fmla="*/ 2 w 2352"/>
                  <a:gd name="T33" fmla="*/ 846 h 960"/>
                  <a:gd name="T34" fmla="*/ 14 w 2352"/>
                  <a:gd name="T35" fmla="*/ 858 h 960"/>
                  <a:gd name="T36" fmla="*/ 37 w 2352"/>
                  <a:gd name="T37" fmla="*/ 870 h 960"/>
                  <a:gd name="T38" fmla="*/ 71 w 2352"/>
                  <a:gd name="T39" fmla="*/ 881 h 960"/>
                  <a:gd name="T40" fmla="*/ 116 w 2352"/>
                  <a:gd name="T41" fmla="*/ 892 h 960"/>
                  <a:gd name="T42" fmla="*/ 170 w 2352"/>
                  <a:gd name="T43" fmla="*/ 902 h 960"/>
                  <a:gd name="T44" fmla="*/ 234 w 2352"/>
                  <a:gd name="T45" fmla="*/ 912 h 960"/>
                  <a:gd name="T46" fmla="*/ 305 w 2352"/>
                  <a:gd name="T47" fmla="*/ 921 h 960"/>
                  <a:gd name="T48" fmla="*/ 385 w 2352"/>
                  <a:gd name="T49" fmla="*/ 929 h 960"/>
                  <a:gd name="T50" fmla="*/ 472 w 2352"/>
                  <a:gd name="T51" fmla="*/ 936 h 960"/>
                  <a:gd name="T52" fmla="*/ 566 w 2352"/>
                  <a:gd name="T53" fmla="*/ 943 h 960"/>
                  <a:gd name="T54" fmla="*/ 666 w 2352"/>
                  <a:gd name="T55" fmla="*/ 948 h 960"/>
                  <a:gd name="T56" fmla="*/ 772 w 2352"/>
                  <a:gd name="T57" fmla="*/ 953 h 960"/>
                  <a:gd name="T58" fmla="*/ 882 w 2352"/>
                  <a:gd name="T59" fmla="*/ 956 h 960"/>
                  <a:gd name="T60" fmla="*/ 997 w 2352"/>
                  <a:gd name="T61" fmla="*/ 959 h 960"/>
                  <a:gd name="T62" fmla="*/ 1176 w 2352"/>
                  <a:gd name="T63" fmla="*/ 960 h 960"/>
                  <a:gd name="T64" fmla="*/ 1355 w 2352"/>
                  <a:gd name="T65" fmla="*/ 959 h 960"/>
                  <a:gd name="T66" fmla="*/ 1470 w 2352"/>
                  <a:gd name="T67" fmla="*/ 956 h 960"/>
                  <a:gd name="T68" fmla="*/ 1581 w 2352"/>
                  <a:gd name="T69" fmla="*/ 953 h 960"/>
                  <a:gd name="T70" fmla="*/ 1686 w 2352"/>
                  <a:gd name="T71" fmla="*/ 948 h 960"/>
                  <a:gd name="T72" fmla="*/ 1786 w 2352"/>
                  <a:gd name="T73" fmla="*/ 943 h 960"/>
                  <a:gd name="T74" fmla="*/ 1880 w 2352"/>
                  <a:gd name="T75" fmla="*/ 936 h 960"/>
                  <a:gd name="T76" fmla="*/ 1967 w 2352"/>
                  <a:gd name="T77" fmla="*/ 929 h 960"/>
                  <a:gd name="T78" fmla="*/ 2047 w 2352"/>
                  <a:gd name="T79" fmla="*/ 921 h 960"/>
                  <a:gd name="T80" fmla="*/ 2119 w 2352"/>
                  <a:gd name="T81" fmla="*/ 912 h 960"/>
                  <a:gd name="T82" fmla="*/ 2182 w 2352"/>
                  <a:gd name="T83" fmla="*/ 902 h 960"/>
                  <a:gd name="T84" fmla="*/ 2236 w 2352"/>
                  <a:gd name="T85" fmla="*/ 892 h 960"/>
                  <a:gd name="T86" fmla="*/ 2281 w 2352"/>
                  <a:gd name="T87" fmla="*/ 881 h 960"/>
                  <a:gd name="T88" fmla="*/ 2315 w 2352"/>
                  <a:gd name="T89" fmla="*/ 870 h 960"/>
                  <a:gd name="T90" fmla="*/ 2339 w 2352"/>
                  <a:gd name="T91" fmla="*/ 858 h 960"/>
                  <a:gd name="T92" fmla="*/ 2351 w 2352"/>
                  <a:gd name="T93" fmla="*/ 846 h 960"/>
                  <a:gd name="T94" fmla="*/ 2352 w 2352"/>
                  <a:gd name="T95" fmla="*/ 120 h 960"/>
                  <a:gd name="T96" fmla="*/ 2346 w 2352"/>
                  <a:gd name="T97" fmla="*/ 108 h 960"/>
                  <a:gd name="T98" fmla="*/ 2328 w 2352"/>
                  <a:gd name="T99" fmla="*/ 96 h 960"/>
                  <a:gd name="T100" fmla="*/ 2299 w 2352"/>
                  <a:gd name="T101" fmla="*/ 85 h 960"/>
                  <a:gd name="T102" fmla="*/ 2260 w 2352"/>
                  <a:gd name="T103" fmla="*/ 73 h 960"/>
                  <a:gd name="T104" fmla="*/ 2210 w 2352"/>
                  <a:gd name="T105" fmla="*/ 63 h 960"/>
                  <a:gd name="T106" fmla="*/ 2151 w 2352"/>
                  <a:gd name="T107" fmla="*/ 53 h 960"/>
                  <a:gd name="T108" fmla="*/ 2084 w 2352"/>
                  <a:gd name="T109" fmla="*/ 44 h 960"/>
                  <a:gd name="T110" fmla="*/ 2008 w 2352"/>
                  <a:gd name="T111" fmla="*/ 35 h 960"/>
                  <a:gd name="T112" fmla="*/ 1924 w 2352"/>
                  <a:gd name="T113" fmla="*/ 28 h 960"/>
                  <a:gd name="T114" fmla="*/ 1834 w 2352"/>
                  <a:gd name="T115" fmla="*/ 21 h 960"/>
                  <a:gd name="T116" fmla="*/ 1737 w 2352"/>
                  <a:gd name="T117" fmla="*/ 15 h 960"/>
                  <a:gd name="T118" fmla="*/ 1634 w 2352"/>
                  <a:gd name="T119" fmla="*/ 10 h 960"/>
                  <a:gd name="T120" fmla="*/ 1526 w 2352"/>
                  <a:gd name="T121" fmla="*/ 6 h 960"/>
                  <a:gd name="T122" fmla="*/ 1413 w 2352"/>
                  <a:gd name="T123" fmla="*/ 3 h 960"/>
                  <a:gd name="T124" fmla="*/ 1296 w 2352"/>
                  <a:gd name="T125" fmla="*/ 1 h 960"/>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2352"/>
                  <a:gd name="T190" fmla="*/ 0 h 960"/>
                  <a:gd name="T191" fmla="*/ 2352 w 2352"/>
                  <a:gd name="T192" fmla="*/ 960 h 960"/>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2352" h="960">
                    <a:moveTo>
                      <a:pt x="1176" y="0"/>
                    </a:moveTo>
                    <a:lnTo>
                      <a:pt x="1056" y="1"/>
                    </a:lnTo>
                    <a:lnTo>
                      <a:pt x="997" y="1"/>
                    </a:lnTo>
                    <a:lnTo>
                      <a:pt x="939" y="3"/>
                    </a:lnTo>
                    <a:lnTo>
                      <a:pt x="882" y="4"/>
                    </a:lnTo>
                    <a:lnTo>
                      <a:pt x="826" y="6"/>
                    </a:lnTo>
                    <a:lnTo>
                      <a:pt x="772" y="7"/>
                    </a:lnTo>
                    <a:lnTo>
                      <a:pt x="718" y="10"/>
                    </a:lnTo>
                    <a:lnTo>
                      <a:pt x="666" y="12"/>
                    </a:lnTo>
                    <a:lnTo>
                      <a:pt x="615" y="15"/>
                    </a:lnTo>
                    <a:lnTo>
                      <a:pt x="566" y="18"/>
                    </a:lnTo>
                    <a:lnTo>
                      <a:pt x="518" y="21"/>
                    </a:lnTo>
                    <a:lnTo>
                      <a:pt x="472" y="24"/>
                    </a:lnTo>
                    <a:lnTo>
                      <a:pt x="428" y="28"/>
                    </a:lnTo>
                    <a:lnTo>
                      <a:pt x="385" y="31"/>
                    </a:lnTo>
                    <a:lnTo>
                      <a:pt x="344" y="35"/>
                    </a:lnTo>
                    <a:lnTo>
                      <a:pt x="305" y="40"/>
                    </a:lnTo>
                    <a:lnTo>
                      <a:pt x="268" y="44"/>
                    </a:lnTo>
                    <a:lnTo>
                      <a:pt x="234" y="48"/>
                    </a:lnTo>
                    <a:lnTo>
                      <a:pt x="201" y="53"/>
                    </a:lnTo>
                    <a:lnTo>
                      <a:pt x="170" y="58"/>
                    </a:lnTo>
                    <a:lnTo>
                      <a:pt x="142" y="63"/>
                    </a:lnTo>
                    <a:lnTo>
                      <a:pt x="116" y="68"/>
                    </a:lnTo>
                    <a:lnTo>
                      <a:pt x="92" y="73"/>
                    </a:lnTo>
                    <a:lnTo>
                      <a:pt x="71" y="79"/>
                    </a:lnTo>
                    <a:lnTo>
                      <a:pt x="53" y="85"/>
                    </a:lnTo>
                    <a:lnTo>
                      <a:pt x="37" y="90"/>
                    </a:lnTo>
                    <a:lnTo>
                      <a:pt x="24" y="96"/>
                    </a:lnTo>
                    <a:lnTo>
                      <a:pt x="14" y="102"/>
                    </a:lnTo>
                    <a:lnTo>
                      <a:pt x="6" y="108"/>
                    </a:lnTo>
                    <a:lnTo>
                      <a:pt x="2" y="114"/>
                    </a:lnTo>
                    <a:lnTo>
                      <a:pt x="0" y="120"/>
                    </a:lnTo>
                    <a:lnTo>
                      <a:pt x="0" y="840"/>
                    </a:lnTo>
                    <a:lnTo>
                      <a:pt x="2" y="846"/>
                    </a:lnTo>
                    <a:lnTo>
                      <a:pt x="6" y="852"/>
                    </a:lnTo>
                    <a:lnTo>
                      <a:pt x="14" y="858"/>
                    </a:lnTo>
                    <a:lnTo>
                      <a:pt x="24" y="864"/>
                    </a:lnTo>
                    <a:lnTo>
                      <a:pt x="37" y="870"/>
                    </a:lnTo>
                    <a:lnTo>
                      <a:pt x="53" y="876"/>
                    </a:lnTo>
                    <a:lnTo>
                      <a:pt x="71" y="881"/>
                    </a:lnTo>
                    <a:lnTo>
                      <a:pt x="92" y="887"/>
                    </a:lnTo>
                    <a:lnTo>
                      <a:pt x="116" y="892"/>
                    </a:lnTo>
                    <a:lnTo>
                      <a:pt x="142" y="897"/>
                    </a:lnTo>
                    <a:lnTo>
                      <a:pt x="170" y="902"/>
                    </a:lnTo>
                    <a:lnTo>
                      <a:pt x="201" y="907"/>
                    </a:lnTo>
                    <a:lnTo>
                      <a:pt x="234" y="912"/>
                    </a:lnTo>
                    <a:lnTo>
                      <a:pt x="268" y="916"/>
                    </a:lnTo>
                    <a:lnTo>
                      <a:pt x="305" y="921"/>
                    </a:lnTo>
                    <a:lnTo>
                      <a:pt x="344" y="925"/>
                    </a:lnTo>
                    <a:lnTo>
                      <a:pt x="385" y="929"/>
                    </a:lnTo>
                    <a:lnTo>
                      <a:pt x="428" y="933"/>
                    </a:lnTo>
                    <a:lnTo>
                      <a:pt x="472" y="936"/>
                    </a:lnTo>
                    <a:lnTo>
                      <a:pt x="518" y="940"/>
                    </a:lnTo>
                    <a:lnTo>
                      <a:pt x="566" y="943"/>
                    </a:lnTo>
                    <a:lnTo>
                      <a:pt x="615" y="946"/>
                    </a:lnTo>
                    <a:lnTo>
                      <a:pt x="666" y="948"/>
                    </a:lnTo>
                    <a:lnTo>
                      <a:pt x="718" y="951"/>
                    </a:lnTo>
                    <a:lnTo>
                      <a:pt x="772" y="953"/>
                    </a:lnTo>
                    <a:lnTo>
                      <a:pt x="826" y="955"/>
                    </a:lnTo>
                    <a:lnTo>
                      <a:pt x="882" y="956"/>
                    </a:lnTo>
                    <a:lnTo>
                      <a:pt x="939" y="958"/>
                    </a:lnTo>
                    <a:lnTo>
                      <a:pt x="997" y="959"/>
                    </a:lnTo>
                    <a:lnTo>
                      <a:pt x="1056" y="959"/>
                    </a:lnTo>
                    <a:lnTo>
                      <a:pt x="1176" y="960"/>
                    </a:lnTo>
                    <a:lnTo>
                      <a:pt x="1296" y="959"/>
                    </a:lnTo>
                    <a:lnTo>
                      <a:pt x="1355" y="959"/>
                    </a:lnTo>
                    <a:lnTo>
                      <a:pt x="1413" y="958"/>
                    </a:lnTo>
                    <a:lnTo>
                      <a:pt x="1470" y="956"/>
                    </a:lnTo>
                    <a:lnTo>
                      <a:pt x="1526" y="955"/>
                    </a:lnTo>
                    <a:lnTo>
                      <a:pt x="1581" y="953"/>
                    </a:lnTo>
                    <a:lnTo>
                      <a:pt x="1634" y="951"/>
                    </a:lnTo>
                    <a:lnTo>
                      <a:pt x="1686" y="948"/>
                    </a:lnTo>
                    <a:lnTo>
                      <a:pt x="1737" y="946"/>
                    </a:lnTo>
                    <a:lnTo>
                      <a:pt x="1786" y="943"/>
                    </a:lnTo>
                    <a:lnTo>
                      <a:pt x="1834" y="940"/>
                    </a:lnTo>
                    <a:lnTo>
                      <a:pt x="1880" y="936"/>
                    </a:lnTo>
                    <a:lnTo>
                      <a:pt x="1924" y="933"/>
                    </a:lnTo>
                    <a:lnTo>
                      <a:pt x="1967" y="929"/>
                    </a:lnTo>
                    <a:lnTo>
                      <a:pt x="2008" y="925"/>
                    </a:lnTo>
                    <a:lnTo>
                      <a:pt x="2047" y="921"/>
                    </a:lnTo>
                    <a:lnTo>
                      <a:pt x="2084" y="916"/>
                    </a:lnTo>
                    <a:lnTo>
                      <a:pt x="2119" y="912"/>
                    </a:lnTo>
                    <a:lnTo>
                      <a:pt x="2151" y="907"/>
                    </a:lnTo>
                    <a:lnTo>
                      <a:pt x="2182" y="902"/>
                    </a:lnTo>
                    <a:lnTo>
                      <a:pt x="2210" y="897"/>
                    </a:lnTo>
                    <a:lnTo>
                      <a:pt x="2236" y="892"/>
                    </a:lnTo>
                    <a:lnTo>
                      <a:pt x="2260" y="887"/>
                    </a:lnTo>
                    <a:lnTo>
                      <a:pt x="2281" y="881"/>
                    </a:lnTo>
                    <a:lnTo>
                      <a:pt x="2299" y="876"/>
                    </a:lnTo>
                    <a:lnTo>
                      <a:pt x="2315" y="870"/>
                    </a:lnTo>
                    <a:lnTo>
                      <a:pt x="2328" y="864"/>
                    </a:lnTo>
                    <a:lnTo>
                      <a:pt x="2339" y="858"/>
                    </a:lnTo>
                    <a:lnTo>
                      <a:pt x="2346" y="852"/>
                    </a:lnTo>
                    <a:lnTo>
                      <a:pt x="2351" y="846"/>
                    </a:lnTo>
                    <a:lnTo>
                      <a:pt x="2352" y="840"/>
                    </a:lnTo>
                    <a:lnTo>
                      <a:pt x="2352" y="120"/>
                    </a:lnTo>
                    <a:lnTo>
                      <a:pt x="2351" y="114"/>
                    </a:lnTo>
                    <a:lnTo>
                      <a:pt x="2346" y="108"/>
                    </a:lnTo>
                    <a:lnTo>
                      <a:pt x="2339" y="102"/>
                    </a:lnTo>
                    <a:lnTo>
                      <a:pt x="2328" y="96"/>
                    </a:lnTo>
                    <a:lnTo>
                      <a:pt x="2315" y="90"/>
                    </a:lnTo>
                    <a:lnTo>
                      <a:pt x="2299" y="85"/>
                    </a:lnTo>
                    <a:lnTo>
                      <a:pt x="2281" y="79"/>
                    </a:lnTo>
                    <a:lnTo>
                      <a:pt x="2260" y="73"/>
                    </a:lnTo>
                    <a:lnTo>
                      <a:pt x="2236" y="68"/>
                    </a:lnTo>
                    <a:lnTo>
                      <a:pt x="2210" y="63"/>
                    </a:lnTo>
                    <a:lnTo>
                      <a:pt x="2182" y="58"/>
                    </a:lnTo>
                    <a:lnTo>
                      <a:pt x="2151" y="53"/>
                    </a:lnTo>
                    <a:lnTo>
                      <a:pt x="2119" y="48"/>
                    </a:lnTo>
                    <a:lnTo>
                      <a:pt x="2084" y="44"/>
                    </a:lnTo>
                    <a:lnTo>
                      <a:pt x="2047" y="40"/>
                    </a:lnTo>
                    <a:lnTo>
                      <a:pt x="2008" y="35"/>
                    </a:lnTo>
                    <a:lnTo>
                      <a:pt x="1967" y="31"/>
                    </a:lnTo>
                    <a:lnTo>
                      <a:pt x="1924" y="28"/>
                    </a:lnTo>
                    <a:lnTo>
                      <a:pt x="1880" y="24"/>
                    </a:lnTo>
                    <a:lnTo>
                      <a:pt x="1834" y="21"/>
                    </a:lnTo>
                    <a:lnTo>
                      <a:pt x="1786" y="18"/>
                    </a:lnTo>
                    <a:lnTo>
                      <a:pt x="1737" y="15"/>
                    </a:lnTo>
                    <a:lnTo>
                      <a:pt x="1686" y="12"/>
                    </a:lnTo>
                    <a:lnTo>
                      <a:pt x="1634" y="10"/>
                    </a:lnTo>
                    <a:lnTo>
                      <a:pt x="1581" y="7"/>
                    </a:lnTo>
                    <a:lnTo>
                      <a:pt x="1526" y="6"/>
                    </a:lnTo>
                    <a:lnTo>
                      <a:pt x="1470" y="4"/>
                    </a:lnTo>
                    <a:lnTo>
                      <a:pt x="1413" y="3"/>
                    </a:lnTo>
                    <a:lnTo>
                      <a:pt x="1355" y="1"/>
                    </a:lnTo>
                    <a:lnTo>
                      <a:pt x="1296" y="1"/>
                    </a:lnTo>
                    <a:lnTo>
                      <a:pt x="1176" y="0"/>
                    </a:lnTo>
                    <a:close/>
                  </a:path>
                </a:pathLst>
              </a:custGeom>
              <a:solidFill>
                <a:srgbClr val="EAEAEA"/>
              </a:solidFill>
              <a:ln w="9525">
                <a:noFill/>
                <a:round/>
                <a:headEnd/>
                <a:tailEnd/>
              </a:ln>
            </p:spPr>
            <p:txBody>
              <a:bodyPr/>
              <a:lstStyle/>
              <a:p>
                <a:endParaRPr lang="zh-CN" altLang="en-US"/>
              </a:p>
            </p:txBody>
          </p:sp>
          <p:sp>
            <p:nvSpPr>
              <p:cNvPr id="17446" name="Freeform 18"/>
              <p:cNvSpPr>
                <a:spLocks/>
              </p:cNvSpPr>
              <p:nvPr/>
            </p:nvSpPr>
            <p:spPr bwMode="auto">
              <a:xfrm>
                <a:off x="3219" y="1731"/>
                <a:ext cx="2352" cy="240"/>
              </a:xfrm>
              <a:custGeom>
                <a:avLst/>
                <a:gdLst>
                  <a:gd name="T0" fmla="*/ 2 w 2352"/>
                  <a:gd name="T1" fmla="*/ 126 h 240"/>
                  <a:gd name="T2" fmla="*/ 14 w 2352"/>
                  <a:gd name="T3" fmla="*/ 138 h 240"/>
                  <a:gd name="T4" fmla="*/ 37 w 2352"/>
                  <a:gd name="T5" fmla="*/ 150 h 240"/>
                  <a:gd name="T6" fmla="*/ 71 w 2352"/>
                  <a:gd name="T7" fmla="*/ 161 h 240"/>
                  <a:gd name="T8" fmla="*/ 116 w 2352"/>
                  <a:gd name="T9" fmla="*/ 172 h 240"/>
                  <a:gd name="T10" fmla="*/ 170 w 2352"/>
                  <a:gd name="T11" fmla="*/ 182 h 240"/>
                  <a:gd name="T12" fmla="*/ 234 w 2352"/>
                  <a:gd name="T13" fmla="*/ 192 h 240"/>
                  <a:gd name="T14" fmla="*/ 305 w 2352"/>
                  <a:gd name="T15" fmla="*/ 201 h 240"/>
                  <a:gd name="T16" fmla="*/ 385 w 2352"/>
                  <a:gd name="T17" fmla="*/ 209 h 240"/>
                  <a:gd name="T18" fmla="*/ 472 w 2352"/>
                  <a:gd name="T19" fmla="*/ 216 h 240"/>
                  <a:gd name="T20" fmla="*/ 566 w 2352"/>
                  <a:gd name="T21" fmla="*/ 223 h 240"/>
                  <a:gd name="T22" fmla="*/ 666 w 2352"/>
                  <a:gd name="T23" fmla="*/ 228 h 240"/>
                  <a:gd name="T24" fmla="*/ 772 w 2352"/>
                  <a:gd name="T25" fmla="*/ 233 h 240"/>
                  <a:gd name="T26" fmla="*/ 882 w 2352"/>
                  <a:gd name="T27" fmla="*/ 236 h 240"/>
                  <a:gd name="T28" fmla="*/ 997 w 2352"/>
                  <a:gd name="T29" fmla="*/ 239 h 240"/>
                  <a:gd name="T30" fmla="*/ 1176 w 2352"/>
                  <a:gd name="T31" fmla="*/ 240 h 240"/>
                  <a:gd name="T32" fmla="*/ 1355 w 2352"/>
                  <a:gd name="T33" fmla="*/ 239 h 240"/>
                  <a:gd name="T34" fmla="*/ 1470 w 2352"/>
                  <a:gd name="T35" fmla="*/ 236 h 240"/>
                  <a:gd name="T36" fmla="*/ 1581 w 2352"/>
                  <a:gd name="T37" fmla="*/ 233 h 240"/>
                  <a:gd name="T38" fmla="*/ 1686 w 2352"/>
                  <a:gd name="T39" fmla="*/ 228 h 240"/>
                  <a:gd name="T40" fmla="*/ 1786 w 2352"/>
                  <a:gd name="T41" fmla="*/ 223 h 240"/>
                  <a:gd name="T42" fmla="*/ 1880 w 2352"/>
                  <a:gd name="T43" fmla="*/ 216 h 240"/>
                  <a:gd name="T44" fmla="*/ 1967 w 2352"/>
                  <a:gd name="T45" fmla="*/ 209 h 240"/>
                  <a:gd name="T46" fmla="*/ 2047 w 2352"/>
                  <a:gd name="T47" fmla="*/ 201 h 240"/>
                  <a:gd name="T48" fmla="*/ 2119 w 2352"/>
                  <a:gd name="T49" fmla="*/ 192 h 240"/>
                  <a:gd name="T50" fmla="*/ 2182 w 2352"/>
                  <a:gd name="T51" fmla="*/ 182 h 240"/>
                  <a:gd name="T52" fmla="*/ 2236 w 2352"/>
                  <a:gd name="T53" fmla="*/ 172 h 240"/>
                  <a:gd name="T54" fmla="*/ 2281 w 2352"/>
                  <a:gd name="T55" fmla="*/ 161 h 240"/>
                  <a:gd name="T56" fmla="*/ 2315 w 2352"/>
                  <a:gd name="T57" fmla="*/ 150 h 240"/>
                  <a:gd name="T58" fmla="*/ 2339 w 2352"/>
                  <a:gd name="T59" fmla="*/ 138 h 240"/>
                  <a:gd name="T60" fmla="*/ 2351 w 2352"/>
                  <a:gd name="T61" fmla="*/ 126 h 240"/>
                  <a:gd name="T62" fmla="*/ 2351 w 2352"/>
                  <a:gd name="T63" fmla="*/ 114 h 240"/>
                  <a:gd name="T64" fmla="*/ 2339 w 2352"/>
                  <a:gd name="T65" fmla="*/ 102 h 240"/>
                  <a:gd name="T66" fmla="*/ 2315 w 2352"/>
                  <a:gd name="T67" fmla="*/ 90 h 240"/>
                  <a:gd name="T68" fmla="*/ 2281 w 2352"/>
                  <a:gd name="T69" fmla="*/ 79 h 240"/>
                  <a:gd name="T70" fmla="*/ 2236 w 2352"/>
                  <a:gd name="T71" fmla="*/ 68 h 240"/>
                  <a:gd name="T72" fmla="*/ 2182 w 2352"/>
                  <a:gd name="T73" fmla="*/ 58 h 240"/>
                  <a:gd name="T74" fmla="*/ 2119 w 2352"/>
                  <a:gd name="T75" fmla="*/ 48 h 240"/>
                  <a:gd name="T76" fmla="*/ 2047 w 2352"/>
                  <a:gd name="T77" fmla="*/ 40 h 240"/>
                  <a:gd name="T78" fmla="*/ 1967 w 2352"/>
                  <a:gd name="T79" fmla="*/ 31 h 240"/>
                  <a:gd name="T80" fmla="*/ 1880 w 2352"/>
                  <a:gd name="T81" fmla="*/ 24 h 240"/>
                  <a:gd name="T82" fmla="*/ 1786 w 2352"/>
                  <a:gd name="T83" fmla="*/ 18 h 240"/>
                  <a:gd name="T84" fmla="*/ 1686 w 2352"/>
                  <a:gd name="T85" fmla="*/ 12 h 240"/>
                  <a:gd name="T86" fmla="*/ 1581 w 2352"/>
                  <a:gd name="T87" fmla="*/ 7 h 240"/>
                  <a:gd name="T88" fmla="*/ 1470 w 2352"/>
                  <a:gd name="T89" fmla="*/ 4 h 240"/>
                  <a:gd name="T90" fmla="*/ 1355 w 2352"/>
                  <a:gd name="T91" fmla="*/ 1 h 240"/>
                  <a:gd name="T92" fmla="*/ 1176 w 2352"/>
                  <a:gd name="T93" fmla="*/ 0 h 240"/>
                  <a:gd name="T94" fmla="*/ 997 w 2352"/>
                  <a:gd name="T95" fmla="*/ 1 h 240"/>
                  <a:gd name="T96" fmla="*/ 882 w 2352"/>
                  <a:gd name="T97" fmla="*/ 4 h 240"/>
                  <a:gd name="T98" fmla="*/ 772 w 2352"/>
                  <a:gd name="T99" fmla="*/ 7 h 240"/>
                  <a:gd name="T100" fmla="*/ 666 w 2352"/>
                  <a:gd name="T101" fmla="*/ 12 h 240"/>
                  <a:gd name="T102" fmla="*/ 566 w 2352"/>
                  <a:gd name="T103" fmla="*/ 18 h 240"/>
                  <a:gd name="T104" fmla="*/ 472 w 2352"/>
                  <a:gd name="T105" fmla="*/ 24 h 240"/>
                  <a:gd name="T106" fmla="*/ 385 w 2352"/>
                  <a:gd name="T107" fmla="*/ 31 h 240"/>
                  <a:gd name="T108" fmla="*/ 305 w 2352"/>
                  <a:gd name="T109" fmla="*/ 40 h 240"/>
                  <a:gd name="T110" fmla="*/ 234 w 2352"/>
                  <a:gd name="T111" fmla="*/ 48 h 240"/>
                  <a:gd name="T112" fmla="*/ 170 w 2352"/>
                  <a:gd name="T113" fmla="*/ 58 h 240"/>
                  <a:gd name="T114" fmla="*/ 116 w 2352"/>
                  <a:gd name="T115" fmla="*/ 68 h 240"/>
                  <a:gd name="T116" fmla="*/ 71 w 2352"/>
                  <a:gd name="T117" fmla="*/ 79 h 240"/>
                  <a:gd name="T118" fmla="*/ 37 w 2352"/>
                  <a:gd name="T119" fmla="*/ 90 h 240"/>
                  <a:gd name="T120" fmla="*/ 14 w 2352"/>
                  <a:gd name="T121" fmla="*/ 102 h 240"/>
                  <a:gd name="T122" fmla="*/ 2 w 2352"/>
                  <a:gd name="T123" fmla="*/ 114 h 240"/>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2352"/>
                  <a:gd name="T187" fmla="*/ 0 h 240"/>
                  <a:gd name="T188" fmla="*/ 2352 w 2352"/>
                  <a:gd name="T189" fmla="*/ 240 h 240"/>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2352" h="240">
                    <a:moveTo>
                      <a:pt x="0" y="120"/>
                    </a:moveTo>
                    <a:lnTo>
                      <a:pt x="2" y="126"/>
                    </a:lnTo>
                    <a:lnTo>
                      <a:pt x="6" y="132"/>
                    </a:lnTo>
                    <a:lnTo>
                      <a:pt x="14" y="138"/>
                    </a:lnTo>
                    <a:lnTo>
                      <a:pt x="24" y="144"/>
                    </a:lnTo>
                    <a:lnTo>
                      <a:pt x="37" y="150"/>
                    </a:lnTo>
                    <a:lnTo>
                      <a:pt x="53" y="156"/>
                    </a:lnTo>
                    <a:lnTo>
                      <a:pt x="71" y="161"/>
                    </a:lnTo>
                    <a:lnTo>
                      <a:pt x="92" y="167"/>
                    </a:lnTo>
                    <a:lnTo>
                      <a:pt x="116" y="172"/>
                    </a:lnTo>
                    <a:lnTo>
                      <a:pt x="142" y="177"/>
                    </a:lnTo>
                    <a:lnTo>
                      <a:pt x="170" y="182"/>
                    </a:lnTo>
                    <a:lnTo>
                      <a:pt x="201" y="187"/>
                    </a:lnTo>
                    <a:lnTo>
                      <a:pt x="234" y="192"/>
                    </a:lnTo>
                    <a:lnTo>
                      <a:pt x="268" y="196"/>
                    </a:lnTo>
                    <a:lnTo>
                      <a:pt x="305" y="201"/>
                    </a:lnTo>
                    <a:lnTo>
                      <a:pt x="344" y="205"/>
                    </a:lnTo>
                    <a:lnTo>
                      <a:pt x="385" y="209"/>
                    </a:lnTo>
                    <a:lnTo>
                      <a:pt x="428" y="213"/>
                    </a:lnTo>
                    <a:lnTo>
                      <a:pt x="472" y="216"/>
                    </a:lnTo>
                    <a:lnTo>
                      <a:pt x="518" y="220"/>
                    </a:lnTo>
                    <a:lnTo>
                      <a:pt x="566" y="223"/>
                    </a:lnTo>
                    <a:lnTo>
                      <a:pt x="615" y="226"/>
                    </a:lnTo>
                    <a:lnTo>
                      <a:pt x="666" y="228"/>
                    </a:lnTo>
                    <a:lnTo>
                      <a:pt x="718" y="231"/>
                    </a:lnTo>
                    <a:lnTo>
                      <a:pt x="772" y="233"/>
                    </a:lnTo>
                    <a:lnTo>
                      <a:pt x="826" y="235"/>
                    </a:lnTo>
                    <a:lnTo>
                      <a:pt x="882" y="236"/>
                    </a:lnTo>
                    <a:lnTo>
                      <a:pt x="939" y="238"/>
                    </a:lnTo>
                    <a:lnTo>
                      <a:pt x="997" y="239"/>
                    </a:lnTo>
                    <a:lnTo>
                      <a:pt x="1056" y="239"/>
                    </a:lnTo>
                    <a:lnTo>
                      <a:pt x="1176" y="240"/>
                    </a:lnTo>
                    <a:lnTo>
                      <a:pt x="1296" y="239"/>
                    </a:lnTo>
                    <a:lnTo>
                      <a:pt x="1355" y="239"/>
                    </a:lnTo>
                    <a:lnTo>
                      <a:pt x="1413" y="238"/>
                    </a:lnTo>
                    <a:lnTo>
                      <a:pt x="1470" y="236"/>
                    </a:lnTo>
                    <a:lnTo>
                      <a:pt x="1526" y="235"/>
                    </a:lnTo>
                    <a:lnTo>
                      <a:pt x="1581" y="233"/>
                    </a:lnTo>
                    <a:lnTo>
                      <a:pt x="1634" y="231"/>
                    </a:lnTo>
                    <a:lnTo>
                      <a:pt x="1686" y="228"/>
                    </a:lnTo>
                    <a:lnTo>
                      <a:pt x="1737" y="226"/>
                    </a:lnTo>
                    <a:lnTo>
                      <a:pt x="1786" y="223"/>
                    </a:lnTo>
                    <a:lnTo>
                      <a:pt x="1834" y="220"/>
                    </a:lnTo>
                    <a:lnTo>
                      <a:pt x="1880" y="216"/>
                    </a:lnTo>
                    <a:lnTo>
                      <a:pt x="1924" y="213"/>
                    </a:lnTo>
                    <a:lnTo>
                      <a:pt x="1967" y="209"/>
                    </a:lnTo>
                    <a:lnTo>
                      <a:pt x="2008" y="205"/>
                    </a:lnTo>
                    <a:lnTo>
                      <a:pt x="2047" y="201"/>
                    </a:lnTo>
                    <a:lnTo>
                      <a:pt x="2084" y="196"/>
                    </a:lnTo>
                    <a:lnTo>
                      <a:pt x="2119" y="192"/>
                    </a:lnTo>
                    <a:lnTo>
                      <a:pt x="2151" y="187"/>
                    </a:lnTo>
                    <a:lnTo>
                      <a:pt x="2182" y="182"/>
                    </a:lnTo>
                    <a:lnTo>
                      <a:pt x="2210" y="177"/>
                    </a:lnTo>
                    <a:lnTo>
                      <a:pt x="2236" y="172"/>
                    </a:lnTo>
                    <a:lnTo>
                      <a:pt x="2260" y="167"/>
                    </a:lnTo>
                    <a:lnTo>
                      <a:pt x="2281" y="161"/>
                    </a:lnTo>
                    <a:lnTo>
                      <a:pt x="2299" y="156"/>
                    </a:lnTo>
                    <a:lnTo>
                      <a:pt x="2315" y="150"/>
                    </a:lnTo>
                    <a:lnTo>
                      <a:pt x="2328" y="144"/>
                    </a:lnTo>
                    <a:lnTo>
                      <a:pt x="2339" y="138"/>
                    </a:lnTo>
                    <a:lnTo>
                      <a:pt x="2346" y="132"/>
                    </a:lnTo>
                    <a:lnTo>
                      <a:pt x="2351" y="126"/>
                    </a:lnTo>
                    <a:lnTo>
                      <a:pt x="2352" y="120"/>
                    </a:lnTo>
                    <a:lnTo>
                      <a:pt x="2351" y="114"/>
                    </a:lnTo>
                    <a:lnTo>
                      <a:pt x="2346" y="108"/>
                    </a:lnTo>
                    <a:lnTo>
                      <a:pt x="2339" y="102"/>
                    </a:lnTo>
                    <a:lnTo>
                      <a:pt x="2328" y="96"/>
                    </a:lnTo>
                    <a:lnTo>
                      <a:pt x="2315" y="90"/>
                    </a:lnTo>
                    <a:lnTo>
                      <a:pt x="2299" y="85"/>
                    </a:lnTo>
                    <a:lnTo>
                      <a:pt x="2281" y="79"/>
                    </a:lnTo>
                    <a:lnTo>
                      <a:pt x="2260" y="73"/>
                    </a:lnTo>
                    <a:lnTo>
                      <a:pt x="2236" y="68"/>
                    </a:lnTo>
                    <a:lnTo>
                      <a:pt x="2210" y="63"/>
                    </a:lnTo>
                    <a:lnTo>
                      <a:pt x="2182" y="58"/>
                    </a:lnTo>
                    <a:lnTo>
                      <a:pt x="2151" y="53"/>
                    </a:lnTo>
                    <a:lnTo>
                      <a:pt x="2119" y="48"/>
                    </a:lnTo>
                    <a:lnTo>
                      <a:pt x="2084" y="44"/>
                    </a:lnTo>
                    <a:lnTo>
                      <a:pt x="2047" y="40"/>
                    </a:lnTo>
                    <a:lnTo>
                      <a:pt x="2008" y="35"/>
                    </a:lnTo>
                    <a:lnTo>
                      <a:pt x="1967" y="31"/>
                    </a:lnTo>
                    <a:lnTo>
                      <a:pt x="1924" y="28"/>
                    </a:lnTo>
                    <a:lnTo>
                      <a:pt x="1880" y="24"/>
                    </a:lnTo>
                    <a:lnTo>
                      <a:pt x="1834" y="21"/>
                    </a:lnTo>
                    <a:lnTo>
                      <a:pt x="1786" y="18"/>
                    </a:lnTo>
                    <a:lnTo>
                      <a:pt x="1737" y="15"/>
                    </a:lnTo>
                    <a:lnTo>
                      <a:pt x="1686" y="12"/>
                    </a:lnTo>
                    <a:lnTo>
                      <a:pt x="1634" y="10"/>
                    </a:lnTo>
                    <a:lnTo>
                      <a:pt x="1581" y="7"/>
                    </a:lnTo>
                    <a:lnTo>
                      <a:pt x="1526" y="6"/>
                    </a:lnTo>
                    <a:lnTo>
                      <a:pt x="1470" y="4"/>
                    </a:lnTo>
                    <a:lnTo>
                      <a:pt x="1413" y="3"/>
                    </a:lnTo>
                    <a:lnTo>
                      <a:pt x="1355" y="1"/>
                    </a:lnTo>
                    <a:lnTo>
                      <a:pt x="1296" y="1"/>
                    </a:lnTo>
                    <a:lnTo>
                      <a:pt x="1176" y="0"/>
                    </a:lnTo>
                    <a:lnTo>
                      <a:pt x="1056" y="1"/>
                    </a:lnTo>
                    <a:lnTo>
                      <a:pt x="997" y="1"/>
                    </a:lnTo>
                    <a:lnTo>
                      <a:pt x="939" y="3"/>
                    </a:lnTo>
                    <a:lnTo>
                      <a:pt x="882" y="4"/>
                    </a:lnTo>
                    <a:lnTo>
                      <a:pt x="826" y="6"/>
                    </a:lnTo>
                    <a:lnTo>
                      <a:pt x="772" y="7"/>
                    </a:lnTo>
                    <a:lnTo>
                      <a:pt x="718" y="10"/>
                    </a:lnTo>
                    <a:lnTo>
                      <a:pt x="666" y="12"/>
                    </a:lnTo>
                    <a:lnTo>
                      <a:pt x="615" y="15"/>
                    </a:lnTo>
                    <a:lnTo>
                      <a:pt x="566" y="18"/>
                    </a:lnTo>
                    <a:lnTo>
                      <a:pt x="518" y="21"/>
                    </a:lnTo>
                    <a:lnTo>
                      <a:pt x="472" y="24"/>
                    </a:lnTo>
                    <a:lnTo>
                      <a:pt x="428" y="28"/>
                    </a:lnTo>
                    <a:lnTo>
                      <a:pt x="385" y="31"/>
                    </a:lnTo>
                    <a:lnTo>
                      <a:pt x="344" y="35"/>
                    </a:lnTo>
                    <a:lnTo>
                      <a:pt x="305" y="40"/>
                    </a:lnTo>
                    <a:lnTo>
                      <a:pt x="268" y="44"/>
                    </a:lnTo>
                    <a:lnTo>
                      <a:pt x="234" y="48"/>
                    </a:lnTo>
                    <a:lnTo>
                      <a:pt x="201" y="53"/>
                    </a:lnTo>
                    <a:lnTo>
                      <a:pt x="170" y="58"/>
                    </a:lnTo>
                    <a:lnTo>
                      <a:pt x="142" y="63"/>
                    </a:lnTo>
                    <a:lnTo>
                      <a:pt x="116" y="68"/>
                    </a:lnTo>
                    <a:lnTo>
                      <a:pt x="92" y="73"/>
                    </a:lnTo>
                    <a:lnTo>
                      <a:pt x="71" y="79"/>
                    </a:lnTo>
                    <a:lnTo>
                      <a:pt x="53" y="85"/>
                    </a:lnTo>
                    <a:lnTo>
                      <a:pt x="37" y="90"/>
                    </a:lnTo>
                    <a:lnTo>
                      <a:pt x="24" y="96"/>
                    </a:lnTo>
                    <a:lnTo>
                      <a:pt x="14" y="102"/>
                    </a:lnTo>
                    <a:lnTo>
                      <a:pt x="6" y="108"/>
                    </a:lnTo>
                    <a:lnTo>
                      <a:pt x="2" y="114"/>
                    </a:lnTo>
                    <a:lnTo>
                      <a:pt x="0" y="120"/>
                    </a:lnTo>
                    <a:close/>
                  </a:path>
                </a:pathLst>
              </a:custGeom>
              <a:solidFill>
                <a:srgbClr val="EFEFEF"/>
              </a:solidFill>
              <a:ln w="9525">
                <a:noFill/>
                <a:round/>
                <a:headEnd/>
                <a:tailEnd/>
              </a:ln>
            </p:spPr>
            <p:txBody>
              <a:bodyPr/>
              <a:lstStyle/>
              <a:p>
                <a:endParaRPr lang="zh-CN" altLang="en-US"/>
              </a:p>
            </p:txBody>
          </p:sp>
          <p:sp>
            <p:nvSpPr>
              <p:cNvPr id="17447" name="Freeform 19"/>
              <p:cNvSpPr>
                <a:spLocks/>
              </p:cNvSpPr>
              <p:nvPr/>
            </p:nvSpPr>
            <p:spPr bwMode="auto">
              <a:xfrm>
                <a:off x="3219" y="1731"/>
                <a:ext cx="2352" cy="960"/>
              </a:xfrm>
              <a:custGeom>
                <a:avLst/>
                <a:gdLst>
                  <a:gd name="T0" fmla="*/ 1056 w 2352"/>
                  <a:gd name="T1" fmla="*/ 1 h 960"/>
                  <a:gd name="T2" fmla="*/ 939 w 2352"/>
                  <a:gd name="T3" fmla="*/ 3 h 960"/>
                  <a:gd name="T4" fmla="*/ 826 w 2352"/>
                  <a:gd name="T5" fmla="*/ 6 h 960"/>
                  <a:gd name="T6" fmla="*/ 718 w 2352"/>
                  <a:gd name="T7" fmla="*/ 10 h 960"/>
                  <a:gd name="T8" fmla="*/ 615 w 2352"/>
                  <a:gd name="T9" fmla="*/ 15 h 960"/>
                  <a:gd name="T10" fmla="*/ 518 w 2352"/>
                  <a:gd name="T11" fmla="*/ 21 h 960"/>
                  <a:gd name="T12" fmla="*/ 428 w 2352"/>
                  <a:gd name="T13" fmla="*/ 28 h 960"/>
                  <a:gd name="T14" fmla="*/ 344 w 2352"/>
                  <a:gd name="T15" fmla="*/ 35 h 960"/>
                  <a:gd name="T16" fmla="*/ 268 w 2352"/>
                  <a:gd name="T17" fmla="*/ 44 h 960"/>
                  <a:gd name="T18" fmla="*/ 201 w 2352"/>
                  <a:gd name="T19" fmla="*/ 53 h 960"/>
                  <a:gd name="T20" fmla="*/ 142 w 2352"/>
                  <a:gd name="T21" fmla="*/ 63 h 960"/>
                  <a:gd name="T22" fmla="*/ 92 w 2352"/>
                  <a:gd name="T23" fmla="*/ 73 h 960"/>
                  <a:gd name="T24" fmla="*/ 53 w 2352"/>
                  <a:gd name="T25" fmla="*/ 85 h 960"/>
                  <a:gd name="T26" fmla="*/ 24 w 2352"/>
                  <a:gd name="T27" fmla="*/ 96 h 960"/>
                  <a:gd name="T28" fmla="*/ 6 w 2352"/>
                  <a:gd name="T29" fmla="*/ 108 h 960"/>
                  <a:gd name="T30" fmla="*/ 0 w 2352"/>
                  <a:gd name="T31" fmla="*/ 120 h 960"/>
                  <a:gd name="T32" fmla="*/ 2 w 2352"/>
                  <a:gd name="T33" fmla="*/ 846 h 960"/>
                  <a:gd name="T34" fmla="*/ 14 w 2352"/>
                  <a:gd name="T35" fmla="*/ 858 h 960"/>
                  <a:gd name="T36" fmla="*/ 37 w 2352"/>
                  <a:gd name="T37" fmla="*/ 870 h 960"/>
                  <a:gd name="T38" fmla="*/ 71 w 2352"/>
                  <a:gd name="T39" fmla="*/ 881 h 960"/>
                  <a:gd name="T40" fmla="*/ 116 w 2352"/>
                  <a:gd name="T41" fmla="*/ 892 h 960"/>
                  <a:gd name="T42" fmla="*/ 170 w 2352"/>
                  <a:gd name="T43" fmla="*/ 902 h 960"/>
                  <a:gd name="T44" fmla="*/ 234 w 2352"/>
                  <a:gd name="T45" fmla="*/ 912 h 960"/>
                  <a:gd name="T46" fmla="*/ 305 w 2352"/>
                  <a:gd name="T47" fmla="*/ 921 h 960"/>
                  <a:gd name="T48" fmla="*/ 385 w 2352"/>
                  <a:gd name="T49" fmla="*/ 929 h 960"/>
                  <a:gd name="T50" fmla="*/ 472 w 2352"/>
                  <a:gd name="T51" fmla="*/ 936 h 960"/>
                  <a:gd name="T52" fmla="*/ 566 w 2352"/>
                  <a:gd name="T53" fmla="*/ 943 h 960"/>
                  <a:gd name="T54" fmla="*/ 666 w 2352"/>
                  <a:gd name="T55" fmla="*/ 948 h 960"/>
                  <a:gd name="T56" fmla="*/ 772 w 2352"/>
                  <a:gd name="T57" fmla="*/ 953 h 960"/>
                  <a:gd name="T58" fmla="*/ 882 w 2352"/>
                  <a:gd name="T59" fmla="*/ 956 h 960"/>
                  <a:gd name="T60" fmla="*/ 997 w 2352"/>
                  <a:gd name="T61" fmla="*/ 959 h 960"/>
                  <a:gd name="T62" fmla="*/ 1176 w 2352"/>
                  <a:gd name="T63" fmla="*/ 960 h 960"/>
                  <a:gd name="T64" fmla="*/ 1355 w 2352"/>
                  <a:gd name="T65" fmla="*/ 959 h 960"/>
                  <a:gd name="T66" fmla="*/ 1470 w 2352"/>
                  <a:gd name="T67" fmla="*/ 956 h 960"/>
                  <a:gd name="T68" fmla="*/ 1581 w 2352"/>
                  <a:gd name="T69" fmla="*/ 953 h 960"/>
                  <a:gd name="T70" fmla="*/ 1686 w 2352"/>
                  <a:gd name="T71" fmla="*/ 948 h 960"/>
                  <a:gd name="T72" fmla="*/ 1786 w 2352"/>
                  <a:gd name="T73" fmla="*/ 943 h 960"/>
                  <a:gd name="T74" fmla="*/ 1880 w 2352"/>
                  <a:gd name="T75" fmla="*/ 936 h 960"/>
                  <a:gd name="T76" fmla="*/ 1967 w 2352"/>
                  <a:gd name="T77" fmla="*/ 929 h 960"/>
                  <a:gd name="T78" fmla="*/ 2047 w 2352"/>
                  <a:gd name="T79" fmla="*/ 921 h 960"/>
                  <a:gd name="T80" fmla="*/ 2119 w 2352"/>
                  <a:gd name="T81" fmla="*/ 912 h 960"/>
                  <a:gd name="T82" fmla="*/ 2182 w 2352"/>
                  <a:gd name="T83" fmla="*/ 902 h 960"/>
                  <a:gd name="T84" fmla="*/ 2236 w 2352"/>
                  <a:gd name="T85" fmla="*/ 892 h 960"/>
                  <a:gd name="T86" fmla="*/ 2281 w 2352"/>
                  <a:gd name="T87" fmla="*/ 881 h 960"/>
                  <a:gd name="T88" fmla="*/ 2315 w 2352"/>
                  <a:gd name="T89" fmla="*/ 870 h 960"/>
                  <a:gd name="T90" fmla="*/ 2339 w 2352"/>
                  <a:gd name="T91" fmla="*/ 858 h 960"/>
                  <a:gd name="T92" fmla="*/ 2351 w 2352"/>
                  <a:gd name="T93" fmla="*/ 846 h 960"/>
                  <a:gd name="T94" fmla="*/ 2352 w 2352"/>
                  <a:gd name="T95" fmla="*/ 120 h 960"/>
                  <a:gd name="T96" fmla="*/ 2346 w 2352"/>
                  <a:gd name="T97" fmla="*/ 108 h 960"/>
                  <a:gd name="T98" fmla="*/ 2328 w 2352"/>
                  <a:gd name="T99" fmla="*/ 96 h 960"/>
                  <a:gd name="T100" fmla="*/ 2299 w 2352"/>
                  <a:gd name="T101" fmla="*/ 85 h 960"/>
                  <a:gd name="T102" fmla="*/ 2260 w 2352"/>
                  <a:gd name="T103" fmla="*/ 73 h 960"/>
                  <a:gd name="T104" fmla="*/ 2210 w 2352"/>
                  <a:gd name="T105" fmla="*/ 63 h 960"/>
                  <a:gd name="T106" fmla="*/ 2151 w 2352"/>
                  <a:gd name="T107" fmla="*/ 53 h 960"/>
                  <a:gd name="T108" fmla="*/ 2084 w 2352"/>
                  <a:gd name="T109" fmla="*/ 44 h 960"/>
                  <a:gd name="T110" fmla="*/ 2008 w 2352"/>
                  <a:gd name="T111" fmla="*/ 35 h 960"/>
                  <a:gd name="T112" fmla="*/ 1924 w 2352"/>
                  <a:gd name="T113" fmla="*/ 28 h 960"/>
                  <a:gd name="T114" fmla="*/ 1834 w 2352"/>
                  <a:gd name="T115" fmla="*/ 21 h 960"/>
                  <a:gd name="T116" fmla="*/ 1737 w 2352"/>
                  <a:gd name="T117" fmla="*/ 15 h 960"/>
                  <a:gd name="T118" fmla="*/ 1634 w 2352"/>
                  <a:gd name="T119" fmla="*/ 10 h 960"/>
                  <a:gd name="T120" fmla="*/ 1526 w 2352"/>
                  <a:gd name="T121" fmla="*/ 6 h 960"/>
                  <a:gd name="T122" fmla="*/ 1413 w 2352"/>
                  <a:gd name="T123" fmla="*/ 3 h 960"/>
                  <a:gd name="T124" fmla="*/ 1296 w 2352"/>
                  <a:gd name="T125" fmla="*/ 1 h 960"/>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2352"/>
                  <a:gd name="T190" fmla="*/ 0 h 960"/>
                  <a:gd name="T191" fmla="*/ 2352 w 2352"/>
                  <a:gd name="T192" fmla="*/ 960 h 960"/>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2352" h="960">
                    <a:moveTo>
                      <a:pt x="1176" y="0"/>
                    </a:moveTo>
                    <a:lnTo>
                      <a:pt x="1056" y="1"/>
                    </a:lnTo>
                    <a:lnTo>
                      <a:pt x="997" y="1"/>
                    </a:lnTo>
                    <a:lnTo>
                      <a:pt x="939" y="3"/>
                    </a:lnTo>
                    <a:lnTo>
                      <a:pt x="882" y="4"/>
                    </a:lnTo>
                    <a:lnTo>
                      <a:pt x="826" y="6"/>
                    </a:lnTo>
                    <a:lnTo>
                      <a:pt x="772" y="7"/>
                    </a:lnTo>
                    <a:lnTo>
                      <a:pt x="718" y="10"/>
                    </a:lnTo>
                    <a:lnTo>
                      <a:pt x="666" y="12"/>
                    </a:lnTo>
                    <a:lnTo>
                      <a:pt x="615" y="15"/>
                    </a:lnTo>
                    <a:lnTo>
                      <a:pt x="566" y="18"/>
                    </a:lnTo>
                    <a:lnTo>
                      <a:pt x="518" y="21"/>
                    </a:lnTo>
                    <a:lnTo>
                      <a:pt x="472" y="24"/>
                    </a:lnTo>
                    <a:lnTo>
                      <a:pt x="428" y="28"/>
                    </a:lnTo>
                    <a:lnTo>
                      <a:pt x="385" y="31"/>
                    </a:lnTo>
                    <a:lnTo>
                      <a:pt x="344" y="35"/>
                    </a:lnTo>
                    <a:lnTo>
                      <a:pt x="305" y="40"/>
                    </a:lnTo>
                    <a:lnTo>
                      <a:pt x="268" y="44"/>
                    </a:lnTo>
                    <a:lnTo>
                      <a:pt x="234" y="48"/>
                    </a:lnTo>
                    <a:lnTo>
                      <a:pt x="201" y="53"/>
                    </a:lnTo>
                    <a:lnTo>
                      <a:pt x="170" y="58"/>
                    </a:lnTo>
                    <a:lnTo>
                      <a:pt x="142" y="63"/>
                    </a:lnTo>
                    <a:lnTo>
                      <a:pt x="116" y="68"/>
                    </a:lnTo>
                    <a:lnTo>
                      <a:pt x="92" y="73"/>
                    </a:lnTo>
                    <a:lnTo>
                      <a:pt x="71" y="79"/>
                    </a:lnTo>
                    <a:lnTo>
                      <a:pt x="53" y="85"/>
                    </a:lnTo>
                    <a:lnTo>
                      <a:pt x="37" y="90"/>
                    </a:lnTo>
                    <a:lnTo>
                      <a:pt x="24" y="96"/>
                    </a:lnTo>
                    <a:lnTo>
                      <a:pt x="14" y="102"/>
                    </a:lnTo>
                    <a:lnTo>
                      <a:pt x="6" y="108"/>
                    </a:lnTo>
                    <a:lnTo>
                      <a:pt x="2" y="114"/>
                    </a:lnTo>
                    <a:lnTo>
                      <a:pt x="0" y="120"/>
                    </a:lnTo>
                    <a:lnTo>
                      <a:pt x="0" y="840"/>
                    </a:lnTo>
                    <a:lnTo>
                      <a:pt x="2" y="846"/>
                    </a:lnTo>
                    <a:lnTo>
                      <a:pt x="6" y="852"/>
                    </a:lnTo>
                    <a:lnTo>
                      <a:pt x="14" y="858"/>
                    </a:lnTo>
                    <a:lnTo>
                      <a:pt x="24" y="864"/>
                    </a:lnTo>
                    <a:lnTo>
                      <a:pt x="37" y="870"/>
                    </a:lnTo>
                    <a:lnTo>
                      <a:pt x="53" y="876"/>
                    </a:lnTo>
                    <a:lnTo>
                      <a:pt x="71" y="881"/>
                    </a:lnTo>
                    <a:lnTo>
                      <a:pt x="92" y="887"/>
                    </a:lnTo>
                    <a:lnTo>
                      <a:pt x="116" y="892"/>
                    </a:lnTo>
                    <a:lnTo>
                      <a:pt x="142" y="897"/>
                    </a:lnTo>
                    <a:lnTo>
                      <a:pt x="170" y="902"/>
                    </a:lnTo>
                    <a:lnTo>
                      <a:pt x="201" y="907"/>
                    </a:lnTo>
                    <a:lnTo>
                      <a:pt x="234" y="912"/>
                    </a:lnTo>
                    <a:lnTo>
                      <a:pt x="268" y="916"/>
                    </a:lnTo>
                    <a:lnTo>
                      <a:pt x="305" y="921"/>
                    </a:lnTo>
                    <a:lnTo>
                      <a:pt x="344" y="925"/>
                    </a:lnTo>
                    <a:lnTo>
                      <a:pt x="385" y="929"/>
                    </a:lnTo>
                    <a:lnTo>
                      <a:pt x="428" y="933"/>
                    </a:lnTo>
                    <a:lnTo>
                      <a:pt x="472" y="936"/>
                    </a:lnTo>
                    <a:lnTo>
                      <a:pt x="518" y="940"/>
                    </a:lnTo>
                    <a:lnTo>
                      <a:pt x="566" y="943"/>
                    </a:lnTo>
                    <a:lnTo>
                      <a:pt x="615" y="946"/>
                    </a:lnTo>
                    <a:lnTo>
                      <a:pt x="666" y="948"/>
                    </a:lnTo>
                    <a:lnTo>
                      <a:pt x="718" y="951"/>
                    </a:lnTo>
                    <a:lnTo>
                      <a:pt x="772" y="953"/>
                    </a:lnTo>
                    <a:lnTo>
                      <a:pt x="826" y="955"/>
                    </a:lnTo>
                    <a:lnTo>
                      <a:pt x="882" y="956"/>
                    </a:lnTo>
                    <a:lnTo>
                      <a:pt x="939" y="958"/>
                    </a:lnTo>
                    <a:lnTo>
                      <a:pt x="997" y="959"/>
                    </a:lnTo>
                    <a:lnTo>
                      <a:pt x="1056" y="959"/>
                    </a:lnTo>
                    <a:lnTo>
                      <a:pt x="1176" y="960"/>
                    </a:lnTo>
                    <a:lnTo>
                      <a:pt x="1296" y="959"/>
                    </a:lnTo>
                    <a:lnTo>
                      <a:pt x="1355" y="959"/>
                    </a:lnTo>
                    <a:lnTo>
                      <a:pt x="1413" y="958"/>
                    </a:lnTo>
                    <a:lnTo>
                      <a:pt x="1470" y="956"/>
                    </a:lnTo>
                    <a:lnTo>
                      <a:pt x="1526" y="955"/>
                    </a:lnTo>
                    <a:lnTo>
                      <a:pt x="1581" y="953"/>
                    </a:lnTo>
                    <a:lnTo>
                      <a:pt x="1634" y="951"/>
                    </a:lnTo>
                    <a:lnTo>
                      <a:pt x="1686" y="948"/>
                    </a:lnTo>
                    <a:lnTo>
                      <a:pt x="1737" y="946"/>
                    </a:lnTo>
                    <a:lnTo>
                      <a:pt x="1786" y="943"/>
                    </a:lnTo>
                    <a:lnTo>
                      <a:pt x="1834" y="940"/>
                    </a:lnTo>
                    <a:lnTo>
                      <a:pt x="1880" y="936"/>
                    </a:lnTo>
                    <a:lnTo>
                      <a:pt x="1924" y="933"/>
                    </a:lnTo>
                    <a:lnTo>
                      <a:pt x="1967" y="929"/>
                    </a:lnTo>
                    <a:lnTo>
                      <a:pt x="2008" y="925"/>
                    </a:lnTo>
                    <a:lnTo>
                      <a:pt x="2047" y="921"/>
                    </a:lnTo>
                    <a:lnTo>
                      <a:pt x="2084" y="916"/>
                    </a:lnTo>
                    <a:lnTo>
                      <a:pt x="2119" y="912"/>
                    </a:lnTo>
                    <a:lnTo>
                      <a:pt x="2151" y="907"/>
                    </a:lnTo>
                    <a:lnTo>
                      <a:pt x="2182" y="902"/>
                    </a:lnTo>
                    <a:lnTo>
                      <a:pt x="2210" y="897"/>
                    </a:lnTo>
                    <a:lnTo>
                      <a:pt x="2236" y="892"/>
                    </a:lnTo>
                    <a:lnTo>
                      <a:pt x="2260" y="887"/>
                    </a:lnTo>
                    <a:lnTo>
                      <a:pt x="2281" y="881"/>
                    </a:lnTo>
                    <a:lnTo>
                      <a:pt x="2299" y="876"/>
                    </a:lnTo>
                    <a:lnTo>
                      <a:pt x="2315" y="870"/>
                    </a:lnTo>
                    <a:lnTo>
                      <a:pt x="2328" y="864"/>
                    </a:lnTo>
                    <a:lnTo>
                      <a:pt x="2339" y="858"/>
                    </a:lnTo>
                    <a:lnTo>
                      <a:pt x="2346" y="852"/>
                    </a:lnTo>
                    <a:lnTo>
                      <a:pt x="2351" y="846"/>
                    </a:lnTo>
                    <a:lnTo>
                      <a:pt x="2352" y="840"/>
                    </a:lnTo>
                    <a:lnTo>
                      <a:pt x="2352" y="120"/>
                    </a:lnTo>
                    <a:lnTo>
                      <a:pt x="2351" y="114"/>
                    </a:lnTo>
                    <a:lnTo>
                      <a:pt x="2346" y="108"/>
                    </a:lnTo>
                    <a:lnTo>
                      <a:pt x="2339" y="102"/>
                    </a:lnTo>
                    <a:lnTo>
                      <a:pt x="2328" y="96"/>
                    </a:lnTo>
                    <a:lnTo>
                      <a:pt x="2315" y="90"/>
                    </a:lnTo>
                    <a:lnTo>
                      <a:pt x="2299" y="85"/>
                    </a:lnTo>
                    <a:lnTo>
                      <a:pt x="2281" y="79"/>
                    </a:lnTo>
                    <a:lnTo>
                      <a:pt x="2260" y="73"/>
                    </a:lnTo>
                    <a:lnTo>
                      <a:pt x="2236" y="68"/>
                    </a:lnTo>
                    <a:lnTo>
                      <a:pt x="2210" y="63"/>
                    </a:lnTo>
                    <a:lnTo>
                      <a:pt x="2182" y="58"/>
                    </a:lnTo>
                    <a:lnTo>
                      <a:pt x="2151" y="53"/>
                    </a:lnTo>
                    <a:lnTo>
                      <a:pt x="2119" y="48"/>
                    </a:lnTo>
                    <a:lnTo>
                      <a:pt x="2084" y="44"/>
                    </a:lnTo>
                    <a:lnTo>
                      <a:pt x="2047" y="40"/>
                    </a:lnTo>
                    <a:lnTo>
                      <a:pt x="2008" y="35"/>
                    </a:lnTo>
                    <a:lnTo>
                      <a:pt x="1967" y="31"/>
                    </a:lnTo>
                    <a:lnTo>
                      <a:pt x="1924" y="28"/>
                    </a:lnTo>
                    <a:lnTo>
                      <a:pt x="1880" y="24"/>
                    </a:lnTo>
                    <a:lnTo>
                      <a:pt x="1834" y="21"/>
                    </a:lnTo>
                    <a:lnTo>
                      <a:pt x="1786" y="18"/>
                    </a:lnTo>
                    <a:lnTo>
                      <a:pt x="1737" y="15"/>
                    </a:lnTo>
                    <a:lnTo>
                      <a:pt x="1686" y="12"/>
                    </a:lnTo>
                    <a:lnTo>
                      <a:pt x="1634" y="10"/>
                    </a:lnTo>
                    <a:lnTo>
                      <a:pt x="1581" y="7"/>
                    </a:lnTo>
                    <a:lnTo>
                      <a:pt x="1526" y="6"/>
                    </a:lnTo>
                    <a:lnTo>
                      <a:pt x="1470" y="4"/>
                    </a:lnTo>
                    <a:lnTo>
                      <a:pt x="1413" y="3"/>
                    </a:lnTo>
                    <a:lnTo>
                      <a:pt x="1355" y="1"/>
                    </a:lnTo>
                    <a:lnTo>
                      <a:pt x="1296" y="1"/>
                    </a:lnTo>
                    <a:lnTo>
                      <a:pt x="1176" y="0"/>
                    </a:lnTo>
                    <a:close/>
                  </a:path>
                </a:pathLst>
              </a:custGeom>
              <a:noFill/>
              <a:ln w="9525">
                <a:solidFill>
                  <a:srgbClr val="000000"/>
                </a:solidFill>
                <a:round/>
                <a:headEnd/>
                <a:tailEnd/>
              </a:ln>
            </p:spPr>
            <p:txBody>
              <a:bodyPr/>
              <a:lstStyle/>
              <a:p>
                <a:endParaRPr lang="zh-CN" altLang="en-US"/>
              </a:p>
            </p:txBody>
          </p:sp>
          <p:sp>
            <p:nvSpPr>
              <p:cNvPr id="17448" name="Freeform 20"/>
              <p:cNvSpPr>
                <a:spLocks/>
              </p:cNvSpPr>
              <p:nvPr/>
            </p:nvSpPr>
            <p:spPr bwMode="auto">
              <a:xfrm>
                <a:off x="3219" y="1851"/>
                <a:ext cx="2352" cy="120"/>
              </a:xfrm>
              <a:custGeom>
                <a:avLst/>
                <a:gdLst>
                  <a:gd name="T0" fmla="*/ 0 w 2352"/>
                  <a:gd name="T1" fmla="*/ 0 h 120"/>
                  <a:gd name="T2" fmla="*/ 2 w 2352"/>
                  <a:gd name="T3" fmla="*/ 6 h 120"/>
                  <a:gd name="T4" fmla="*/ 6 w 2352"/>
                  <a:gd name="T5" fmla="*/ 12 h 120"/>
                  <a:gd name="T6" fmla="*/ 14 w 2352"/>
                  <a:gd name="T7" fmla="*/ 18 h 120"/>
                  <a:gd name="T8" fmla="*/ 24 w 2352"/>
                  <a:gd name="T9" fmla="*/ 24 h 120"/>
                  <a:gd name="T10" fmla="*/ 37 w 2352"/>
                  <a:gd name="T11" fmla="*/ 30 h 120"/>
                  <a:gd name="T12" fmla="*/ 53 w 2352"/>
                  <a:gd name="T13" fmla="*/ 36 h 120"/>
                  <a:gd name="T14" fmla="*/ 71 w 2352"/>
                  <a:gd name="T15" fmla="*/ 41 h 120"/>
                  <a:gd name="T16" fmla="*/ 92 w 2352"/>
                  <a:gd name="T17" fmla="*/ 47 h 120"/>
                  <a:gd name="T18" fmla="*/ 116 w 2352"/>
                  <a:gd name="T19" fmla="*/ 52 h 120"/>
                  <a:gd name="T20" fmla="*/ 142 w 2352"/>
                  <a:gd name="T21" fmla="*/ 57 h 120"/>
                  <a:gd name="T22" fmla="*/ 170 w 2352"/>
                  <a:gd name="T23" fmla="*/ 62 h 120"/>
                  <a:gd name="T24" fmla="*/ 201 w 2352"/>
                  <a:gd name="T25" fmla="*/ 67 h 120"/>
                  <a:gd name="T26" fmla="*/ 234 w 2352"/>
                  <a:gd name="T27" fmla="*/ 72 h 120"/>
                  <a:gd name="T28" fmla="*/ 268 w 2352"/>
                  <a:gd name="T29" fmla="*/ 76 h 120"/>
                  <a:gd name="T30" fmla="*/ 305 w 2352"/>
                  <a:gd name="T31" fmla="*/ 81 h 120"/>
                  <a:gd name="T32" fmla="*/ 344 w 2352"/>
                  <a:gd name="T33" fmla="*/ 85 h 120"/>
                  <a:gd name="T34" fmla="*/ 385 w 2352"/>
                  <a:gd name="T35" fmla="*/ 89 h 120"/>
                  <a:gd name="T36" fmla="*/ 428 w 2352"/>
                  <a:gd name="T37" fmla="*/ 93 h 120"/>
                  <a:gd name="T38" fmla="*/ 472 w 2352"/>
                  <a:gd name="T39" fmla="*/ 96 h 120"/>
                  <a:gd name="T40" fmla="*/ 518 w 2352"/>
                  <a:gd name="T41" fmla="*/ 100 h 120"/>
                  <a:gd name="T42" fmla="*/ 566 w 2352"/>
                  <a:gd name="T43" fmla="*/ 103 h 120"/>
                  <a:gd name="T44" fmla="*/ 615 w 2352"/>
                  <a:gd name="T45" fmla="*/ 106 h 120"/>
                  <a:gd name="T46" fmla="*/ 666 w 2352"/>
                  <a:gd name="T47" fmla="*/ 108 h 120"/>
                  <a:gd name="T48" fmla="*/ 718 w 2352"/>
                  <a:gd name="T49" fmla="*/ 111 h 120"/>
                  <a:gd name="T50" fmla="*/ 772 w 2352"/>
                  <a:gd name="T51" fmla="*/ 113 h 120"/>
                  <a:gd name="T52" fmla="*/ 826 w 2352"/>
                  <a:gd name="T53" fmla="*/ 115 h 120"/>
                  <a:gd name="T54" fmla="*/ 882 w 2352"/>
                  <a:gd name="T55" fmla="*/ 116 h 120"/>
                  <a:gd name="T56" fmla="*/ 939 w 2352"/>
                  <a:gd name="T57" fmla="*/ 118 h 120"/>
                  <a:gd name="T58" fmla="*/ 997 w 2352"/>
                  <a:gd name="T59" fmla="*/ 119 h 120"/>
                  <a:gd name="T60" fmla="*/ 1056 w 2352"/>
                  <a:gd name="T61" fmla="*/ 119 h 120"/>
                  <a:gd name="T62" fmla="*/ 1176 w 2352"/>
                  <a:gd name="T63" fmla="*/ 120 h 120"/>
                  <a:gd name="T64" fmla="*/ 1296 w 2352"/>
                  <a:gd name="T65" fmla="*/ 119 h 120"/>
                  <a:gd name="T66" fmla="*/ 1355 w 2352"/>
                  <a:gd name="T67" fmla="*/ 119 h 120"/>
                  <a:gd name="T68" fmla="*/ 1413 w 2352"/>
                  <a:gd name="T69" fmla="*/ 118 h 120"/>
                  <a:gd name="T70" fmla="*/ 1470 w 2352"/>
                  <a:gd name="T71" fmla="*/ 116 h 120"/>
                  <a:gd name="T72" fmla="*/ 1526 w 2352"/>
                  <a:gd name="T73" fmla="*/ 115 h 120"/>
                  <a:gd name="T74" fmla="*/ 1581 w 2352"/>
                  <a:gd name="T75" fmla="*/ 113 h 120"/>
                  <a:gd name="T76" fmla="*/ 1634 w 2352"/>
                  <a:gd name="T77" fmla="*/ 111 h 120"/>
                  <a:gd name="T78" fmla="*/ 1686 w 2352"/>
                  <a:gd name="T79" fmla="*/ 108 h 120"/>
                  <a:gd name="T80" fmla="*/ 1737 w 2352"/>
                  <a:gd name="T81" fmla="*/ 106 h 120"/>
                  <a:gd name="T82" fmla="*/ 1786 w 2352"/>
                  <a:gd name="T83" fmla="*/ 103 h 120"/>
                  <a:gd name="T84" fmla="*/ 1834 w 2352"/>
                  <a:gd name="T85" fmla="*/ 100 h 120"/>
                  <a:gd name="T86" fmla="*/ 1880 w 2352"/>
                  <a:gd name="T87" fmla="*/ 96 h 120"/>
                  <a:gd name="T88" fmla="*/ 1924 w 2352"/>
                  <a:gd name="T89" fmla="*/ 93 h 120"/>
                  <a:gd name="T90" fmla="*/ 1967 w 2352"/>
                  <a:gd name="T91" fmla="*/ 89 h 120"/>
                  <a:gd name="T92" fmla="*/ 2008 w 2352"/>
                  <a:gd name="T93" fmla="*/ 85 h 120"/>
                  <a:gd name="T94" fmla="*/ 2047 w 2352"/>
                  <a:gd name="T95" fmla="*/ 81 h 120"/>
                  <a:gd name="T96" fmla="*/ 2084 w 2352"/>
                  <a:gd name="T97" fmla="*/ 76 h 120"/>
                  <a:gd name="T98" fmla="*/ 2119 w 2352"/>
                  <a:gd name="T99" fmla="*/ 72 h 120"/>
                  <a:gd name="T100" fmla="*/ 2151 w 2352"/>
                  <a:gd name="T101" fmla="*/ 67 h 120"/>
                  <a:gd name="T102" fmla="*/ 2182 w 2352"/>
                  <a:gd name="T103" fmla="*/ 62 h 120"/>
                  <a:gd name="T104" fmla="*/ 2210 w 2352"/>
                  <a:gd name="T105" fmla="*/ 57 h 120"/>
                  <a:gd name="T106" fmla="*/ 2236 w 2352"/>
                  <a:gd name="T107" fmla="*/ 52 h 120"/>
                  <a:gd name="T108" fmla="*/ 2260 w 2352"/>
                  <a:gd name="T109" fmla="*/ 47 h 120"/>
                  <a:gd name="T110" fmla="*/ 2281 w 2352"/>
                  <a:gd name="T111" fmla="*/ 41 h 120"/>
                  <a:gd name="T112" fmla="*/ 2299 w 2352"/>
                  <a:gd name="T113" fmla="*/ 36 h 120"/>
                  <a:gd name="T114" fmla="*/ 2315 w 2352"/>
                  <a:gd name="T115" fmla="*/ 30 h 120"/>
                  <a:gd name="T116" fmla="*/ 2328 w 2352"/>
                  <a:gd name="T117" fmla="*/ 24 h 120"/>
                  <a:gd name="T118" fmla="*/ 2339 w 2352"/>
                  <a:gd name="T119" fmla="*/ 18 h 120"/>
                  <a:gd name="T120" fmla="*/ 2346 w 2352"/>
                  <a:gd name="T121" fmla="*/ 12 h 120"/>
                  <a:gd name="T122" fmla="*/ 2351 w 2352"/>
                  <a:gd name="T123" fmla="*/ 6 h 120"/>
                  <a:gd name="T124" fmla="*/ 2352 w 2352"/>
                  <a:gd name="T125" fmla="*/ 0 h 120"/>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2352"/>
                  <a:gd name="T190" fmla="*/ 0 h 120"/>
                  <a:gd name="T191" fmla="*/ 2352 w 2352"/>
                  <a:gd name="T192" fmla="*/ 120 h 120"/>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2352" h="120">
                    <a:moveTo>
                      <a:pt x="0" y="0"/>
                    </a:moveTo>
                    <a:lnTo>
                      <a:pt x="2" y="6"/>
                    </a:lnTo>
                    <a:lnTo>
                      <a:pt x="6" y="12"/>
                    </a:lnTo>
                    <a:lnTo>
                      <a:pt x="14" y="18"/>
                    </a:lnTo>
                    <a:lnTo>
                      <a:pt x="24" y="24"/>
                    </a:lnTo>
                    <a:lnTo>
                      <a:pt x="37" y="30"/>
                    </a:lnTo>
                    <a:lnTo>
                      <a:pt x="53" y="36"/>
                    </a:lnTo>
                    <a:lnTo>
                      <a:pt x="71" y="41"/>
                    </a:lnTo>
                    <a:lnTo>
                      <a:pt x="92" y="47"/>
                    </a:lnTo>
                    <a:lnTo>
                      <a:pt x="116" y="52"/>
                    </a:lnTo>
                    <a:lnTo>
                      <a:pt x="142" y="57"/>
                    </a:lnTo>
                    <a:lnTo>
                      <a:pt x="170" y="62"/>
                    </a:lnTo>
                    <a:lnTo>
                      <a:pt x="201" y="67"/>
                    </a:lnTo>
                    <a:lnTo>
                      <a:pt x="234" y="72"/>
                    </a:lnTo>
                    <a:lnTo>
                      <a:pt x="268" y="76"/>
                    </a:lnTo>
                    <a:lnTo>
                      <a:pt x="305" y="81"/>
                    </a:lnTo>
                    <a:lnTo>
                      <a:pt x="344" y="85"/>
                    </a:lnTo>
                    <a:lnTo>
                      <a:pt x="385" y="89"/>
                    </a:lnTo>
                    <a:lnTo>
                      <a:pt x="428" y="93"/>
                    </a:lnTo>
                    <a:lnTo>
                      <a:pt x="472" y="96"/>
                    </a:lnTo>
                    <a:lnTo>
                      <a:pt x="518" y="100"/>
                    </a:lnTo>
                    <a:lnTo>
                      <a:pt x="566" y="103"/>
                    </a:lnTo>
                    <a:lnTo>
                      <a:pt x="615" y="106"/>
                    </a:lnTo>
                    <a:lnTo>
                      <a:pt x="666" y="108"/>
                    </a:lnTo>
                    <a:lnTo>
                      <a:pt x="718" y="111"/>
                    </a:lnTo>
                    <a:lnTo>
                      <a:pt x="772" y="113"/>
                    </a:lnTo>
                    <a:lnTo>
                      <a:pt x="826" y="115"/>
                    </a:lnTo>
                    <a:lnTo>
                      <a:pt x="882" y="116"/>
                    </a:lnTo>
                    <a:lnTo>
                      <a:pt x="939" y="118"/>
                    </a:lnTo>
                    <a:lnTo>
                      <a:pt x="997" y="119"/>
                    </a:lnTo>
                    <a:lnTo>
                      <a:pt x="1056" y="119"/>
                    </a:lnTo>
                    <a:lnTo>
                      <a:pt x="1176" y="120"/>
                    </a:lnTo>
                    <a:lnTo>
                      <a:pt x="1296" y="119"/>
                    </a:lnTo>
                    <a:lnTo>
                      <a:pt x="1355" y="119"/>
                    </a:lnTo>
                    <a:lnTo>
                      <a:pt x="1413" y="118"/>
                    </a:lnTo>
                    <a:lnTo>
                      <a:pt x="1470" y="116"/>
                    </a:lnTo>
                    <a:lnTo>
                      <a:pt x="1526" y="115"/>
                    </a:lnTo>
                    <a:lnTo>
                      <a:pt x="1581" y="113"/>
                    </a:lnTo>
                    <a:lnTo>
                      <a:pt x="1634" y="111"/>
                    </a:lnTo>
                    <a:lnTo>
                      <a:pt x="1686" y="108"/>
                    </a:lnTo>
                    <a:lnTo>
                      <a:pt x="1737" y="106"/>
                    </a:lnTo>
                    <a:lnTo>
                      <a:pt x="1786" y="103"/>
                    </a:lnTo>
                    <a:lnTo>
                      <a:pt x="1834" y="100"/>
                    </a:lnTo>
                    <a:lnTo>
                      <a:pt x="1880" y="96"/>
                    </a:lnTo>
                    <a:lnTo>
                      <a:pt x="1924" y="93"/>
                    </a:lnTo>
                    <a:lnTo>
                      <a:pt x="1967" y="89"/>
                    </a:lnTo>
                    <a:lnTo>
                      <a:pt x="2008" y="85"/>
                    </a:lnTo>
                    <a:lnTo>
                      <a:pt x="2047" y="81"/>
                    </a:lnTo>
                    <a:lnTo>
                      <a:pt x="2084" y="76"/>
                    </a:lnTo>
                    <a:lnTo>
                      <a:pt x="2119" y="72"/>
                    </a:lnTo>
                    <a:lnTo>
                      <a:pt x="2151" y="67"/>
                    </a:lnTo>
                    <a:lnTo>
                      <a:pt x="2182" y="62"/>
                    </a:lnTo>
                    <a:lnTo>
                      <a:pt x="2210" y="57"/>
                    </a:lnTo>
                    <a:lnTo>
                      <a:pt x="2236" y="52"/>
                    </a:lnTo>
                    <a:lnTo>
                      <a:pt x="2260" y="47"/>
                    </a:lnTo>
                    <a:lnTo>
                      <a:pt x="2281" y="41"/>
                    </a:lnTo>
                    <a:lnTo>
                      <a:pt x="2299" y="36"/>
                    </a:lnTo>
                    <a:lnTo>
                      <a:pt x="2315" y="30"/>
                    </a:lnTo>
                    <a:lnTo>
                      <a:pt x="2328" y="24"/>
                    </a:lnTo>
                    <a:lnTo>
                      <a:pt x="2339" y="18"/>
                    </a:lnTo>
                    <a:lnTo>
                      <a:pt x="2346" y="12"/>
                    </a:lnTo>
                    <a:lnTo>
                      <a:pt x="2351" y="6"/>
                    </a:lnTo>
                    <a:lnTo>
                      <a:pt x="2352" y="0"/>
                    </a:lnTo>
                  </a:path>
                </a:pathLst>
              </a:custGeom>
              <a:noFill/>
              <a:ln w="9525">
                <a:solidFill>
                  <a:srgbClr val="000000"/>
                </a:solidFill>
                <a:round/>
                <a:headEnd/>
                <a:tailEnd/>
              </a:ln>
            </p:spPr>
            <p:txBody>
              <a:bodyPr/>
              <a:lstStyle/>
              <a:p>
                <a:endParaRPr lang="zh-CN" altLang="en-US"/>
              </a:p>
            </p:txBody>
          </p:sp>
        </p:grpSp>
        <p:sp>
          <p:nvSpPr>
            <p:cNvPr id="17429" name="Rectangle 21"/>
            <p:cNvSpPr>
              <a:spLocks noChangeArrowheads="1"/>
            </p:cNvSpPr>
            <p:nvPr/>
          </p:nvSpPr>
          <p:spPr bwMode="auto">
            <a:xfrm>
              <a:off x="3267" y="2054"/>
              <a:ext cx="2321" cy="519"/>
            </a:xfrm>
            <a:prstGeom prst="rect">
              <a:avLst/>
            </a:prstGeom>
            <a:noFill/>
            <a:ln w="9525">
              <a:noFill/>
              <a:miter lim="800000"/>
              <a:headEnd/>
              <a:tailEnd/>
            </a:ln>
          </p:spPr>
          <p:txBody>
            <a:bodyPr/>
            <a:lstStyle/>
            <a:p>
              <a:endParaRPr lang="zh-CN" altLang="en-US"/>
            </a:p>
          </p:txBody>
        </p:sp>
        <p:sp>
          <p:nvSpPr>
            <p:cNvPr id="17430" name="Rectangle 22"/>
            <p:cNvSpPr>
              <a:spLocks noChangeArrowheads="1"/>
            </p:cNvSpPr>
            <p:nvPr/>
          </p:nvSpPr>
          <p:spPr bwMode="auto">
            <a:xfrm>
              <a:off x="3325" y="2084"/>
              <a:ext cx="586" cy="107"/>
            </a:xfrm>
            <a:prstGeom prst="rect">
              <a:avLst/>
            </a:prstGeom>
            <a:noFill/>
            <a:ln w="9525">
              <a:noFill/>
              <a:miter lim="800000"/>
              <a:headEnd/>
              <a:tailEnd/>
            </a:ln>
          </p:spPr>
          <p:txBody>
            <a:bodyPr wrap="none" lIns="0" tIns="0" rIns="0" bIns="0">
              <a:spAutoFit/>
            </a:bodyPr>
            <a:lstStyle/>
            <a:p>
              <a:pPr eaLnBrk="0" hangingPunct="0"/>
              <a:r>
                <a:rPr lang="en-US" altLang="zh-CN" sz="1200" b="1">
                  <a:solidFill>
                    <a:srgbClr val="000000"/>
                  </a:solidFill>
                  <a:latin typeface="Courier New" pitchFamily="49" charset="0"/>
                </a:rPr>
                <a:t>NAME      </a:t>
              </a:r>
              <a:endParaRPr lang="en-US" altLang="zh-CN" b="1"/>
            </a:p>
          </p:txBody>
        </p:sp>
        <p:sp>
          <p:nvSpPr>
            <p:cNvPr id="17431" name="Rectangle 23"/>
            <p:cNvSpPr>
              <a:spLocks noChangeArrowheads="1"/>
            </p:cNvSpPr>
            <p:nvPr/>
          </p:nvSpPr>
          <p:spPr bwMode="auto">
            <a:xfrm>
              <a:off x="4366" y="2084"/>
              <a:ext cx="1171" cy="107"/>
            </a:xfrm>
            <a:prstGeom prst="rect">
              <a:avLst/>
            </a:prstGeom>
            <a:noFill/>
            <a:ln w="9525">
              <a:noFill/>
              <a:miter lim="800000"/>
              <a:headEnd/>
              <a:tailEnd/>
            </a:ln>
          </p:spPr>
          <p:txBody>
            <a:bodyPr wrap="none" lIns="0" tIns="0" rIns="0" bIns="0">
              <a:spAutoFit/>
            </a:bodyPr>
            <a:lstStyle/>
            <a:p>
              <a:pPr eaLnBrk="0" hangingPunct="0"/>
              <a:r>
                <a:rPr lang="en-US" altLang="zh-CN" sz="1200" b="1">
                  <a:solidFill>
                    <a:srgbClr val="000000"/>
                  </a:solidFill>
                  <a:latin typeface="Courier New" pitchFamily="49" charset="0"/>
                </a:rPr>
                <a:t>TITLE   ORGANIZATION</a:t>
              </a:r>
              <a:endParaRPr lang="en-US" altLang="zh-CN" b="1"/>
            </a:p>
          </p:txBody>
        </p:sp>
        <p:sp>
          <p:nvSpPr>
            <p:cNvPr id="17432" name="Line 24"/>
            <p:cNvSpPr>
              <a:spLocks noChangeShapeType="1"/>
            </p:cNvSpPr>
            <p:nvPr/>
          </p:nvSpPr>
          <p:spPr bwMode="auto">
            <a:xfrm>
              <a:off x="3326" y="2182"/>
              <a:ext cx="2202" cy="1"/>
            </a:xfrm>
            <a:prstGeom prst="line">
              <a:avLst/>
            </a:prstGeom>
            <a:noFill/>
            <a:ln w="1588">
              <a:solidFill>
                <a:srgbClr val="000000"/>
              </a:solidFill>
              <a:round/>
              <a:headEnd/>
              <a:tailEnd/>
            </a:ln>
          </p:spPr>
          <p:txBody>
            <a:bodyPr/>
            <a:lstStyle/>
            <a:p>
              <a:endParaRPr lang="zh-CN" altLang="en-US"/>
            </a:p>
          </p:txBody>
        </p:sp>
        <p:sp>
          <p:nvSpPr>
            <p:cNvPr id="17433" name="Rectangle 25"/>
            <p:cNvSpPr>
              <a:spLocks noChangeArrowheads="1"/>
            </p:cNvSpPr>
            <p:nvPr/>
          </p:nvSpPr>
          <p:spPr bwMode="auto">
            <a:xfrm>
              <a:off x="3325" y="2177"/>
              <a:ext cx="2205" cy="11"/>
            </a:xfrm>
            <a:prstGeom prst="rect">
              <a:avLst/>
            </a:prstGeom>
            <a:solidFill>
              <a:srgbClr val="000000"/>
            </a:solidFill>
            <a:ln w="9525">
              <a:noFill/>
              <a:miter lim="800000"/>
              <a:headEnd/>
              <a:tailEnd/>
            </a:ln>
          </p:spPr>
          <p:txBody>
            <a:bodyPr/>
            <a:lstStyle/>
            <a:p>
              <a:endParaRPr lang="zh-CN" altLang="en-US"/>
            </a:p>
          </p:txBody>
        </p:sp>
        <p:sp>
          <p:nvSpPr>
            <p:cNvPr id="17434" name="Rectangle 26"/>
            <p:cNvSpPr>
              <a:spLocks noChangeArrowheads="1"/>
            </p:cNvSpPr>
            <p:nvPr/>
          </p:nvSpPr>
          <p:spPr bwMode="auto">
            <a:xfrm>
              <a:off x="3324" y="2199"/>
              <a:ext cx="586" cy="107"/>
            </a:xfrm>
            <a:prstGeom prst="rect">
              <a:avLst/>
            </a:prstGeom>
            <a:noFill/>
            <a:ln w="9525">
              <a:noFill/>
              <a:miter lim="800000"/>
              <a:headEnd/>
              <a:tailEnd/>
            </a:ln>
          </p:spPr>
          <p:txBody>
            <a:bodyPr wrap="none" lIns="0" tIns="0" rIns="0" bIns="0">
              <a:spAutoFit/>
            </a:bodyPr>
            <a:lstStyle/>
            <a:p>
              <a:pPr eaLnBrk="0" hangingPunct="0"/>
              <a:r>
                <a:rPr lang="en-US" altLang="zh-CN" sz="1200" b="1">
                  <a:solidFill>
                    <a:srgbClr val="D20000"/>
                  </a:solidFill>
                  <a:latin typeface="Courier New" pitchFamily="49" charset="0"/>
                </a:rPr>
                <a:t>Bill Gates</a:t>
              </a:r>
              <a:endParaRPr lang="en-US" altLang="zh-CN" b="1"/>
            </a:p>
          </p:txBody>
        </p:sp>
        <p:sp>
          <p:nvSpPr>
            <p:cNvPr id="17435" name="Rectangle 27"/>
            <p:cNvSpPr>
              <a:spLocks noChangeArrowheads="1"/>
            </p:cNvSpPr>
            <p:nvPr/>
          </p:nvSpPr>
          <p:spPr bwMode="auto">
            <a:xfrm>
              <a:off x="4370" y="2200"/>
              <a:ext cx="176" cy="107"/>
            </a:xfrm>
            <a:prstGeom prst="rect">
              <a:avLst/>
            </a:prstGeom>
            <a:noFill/>
            <a:ln w="9525">
              <a:noFill/>
              <a:miter lim="800000"/>
              <a:headEnd/>
              <a:tailEnd/>
            </a:ln>
          </p:spPr>
          <p:txBody>
            <a:bodyPr wrap="none" lIns="0" tIns="0" rIns="0" bIns="0">
              <a:spAutoFit/>
            </a:bodyPr>
            <a:lstStyle/>
            <a:p>
              <a:pPr eaLnBrk="0" hangingPunct="0"/>
              <a:r>
                <a:rPr lang="en-US" altLang="zh-CN" sz="1200" b="1">
                  <a:solidFill>
                    <a:srgbClr val="3D6BFF"/>
                  </a:solidFill>
                  <a:latin typeface="Courier New" pitchFamily="49" charset="0"/>
                </a:rPr>
                <a:t>CEO</a:t>
              </a:r>
              <a:endParaRPr lang="en-US" altLang="zh-CN" b="1"/>
            </a:p>
          </p:txBody>
        </p:sp>
        <p:sp>
          <p:nvSpPr>
            <p:cNvPr id="17436" name="Rectangle 28"/>
            <p:cNvSpPr>
              <a:spLocks noChangeArrowheads="1"/>
            </p:cNvSpPr>
            <p:nvPr/>
          </p:nvSpPr>
          <p:spPr bwMode="auto">
            <a:xfrm>
              <a:off x="4890" y="2200"/>
              <a:ext cx="527" cy="107"/>
            </a:xfrm>
            <a:prstGeom prst="rect">
              <a:avLst/>
            </a:prstGeom>
            <a:noFill/>
            <a:ln w="9525">
              <a:noFill/>
              <a:miter lim="800000"/>
              <a:headEnd/>
              <a:tailEnd/>
            </a:ln>
          </p:spPr>
          <p:txBody>
            <a:bodyPr wrap="none" lIns="0" tIns="0" rIns="0" bIns="0">
              <a:spAutoFit/>
            </a:bodyPr>
            <a:lstStyle/>
            <a:p>
              <a:pPr eaLnBrk="0" hangingPunct="0"/>
              <a:r>
                <a:rPr lang="en-US" altLang="zh-CN" sz="1200" b="1">
                  <a:solidFill>
                    <a:srgbClr val="3AAE3A"/>
                  </a:solidFill>
                  <a:latin typeface="Courier New" pitchFamily="49" charset="0"/>
                </a:rPr>
                <a:t>Microsoft</a:t>
              </a:r>
              <a:endParaRPr lang="en-US" altLang="zh-CN" b="1"/>
            </a:p>
          </p:txBody>
        </p:sp>
        <p:sp>
          <p:nvSpPr>
            <p:cNvPr id="17437" name="Rectangle 29"/>
            <p:cNvSpPr>
              <a:spLocks noChangeArrowheads="1"/>
            </p:cNvSpPr>
            <p:nvPr/>
          </p:nvSpPr>
          <p:spPr bwMode="auto">
            <a:xfrm>
              <a:off x="3327" y="2313"/>
              <a:ext cx="293" cy="107"/>
            </a:xfrm>
            <a:prstGeom prst="rect">
              <a:avLst/>
            </a:prstGeom>
            <a:noFill/>
            <a:ln w="9525">
              <a:noFill/>
              <a:miter lim="800000"/>
              <a:headEnd/>
              <a:tailEnd/>
            </a:ln>
          </p:spPr>
          <p:txBody>
            <a:bodyPr wrap="none" lIns="0" tIns="0" rIns="0" bIns="0">
              <a:spAutoFit/>
            </a:bodyPr>
            <a:lstStyle/>
            <a:p>
              <a:pPr eaLnBrk="0" hangingPunct="0"/>
              <a:r>
                <a:rPr lang="en-US" altLang="zh-CN" sz="1200" b="1">
                  <a:solidFill>
                    <a:srgbClr val="D20000"/>
                  </a:solidFill>
                  <a:latin typeface="Courier New" pitchFamily="49" charset="0"/>
                </a:rPr>
                <a:t>Bill </a:t>
              </a:r>
              <a:endParaRPr lang="en-US" altLang="zh-CN" b="1"/>
            </a:p>
          </p:txBody>
        </p:sp>
        <p:sp>
          <p:nvSpPr>
            <p:cNvPr id="17438" name="Rectangle 30"/>
            <p:cNvSpPr>
              <a:spLocks noChangeArrowheads="1"/>
            </p:cNvSpPr>
            <p:nvPr/>
          </p:nvSpPr>
          <p:spPr bwMode="auto">
            <a:xfrm>
              <a:off x="3614" y="2314"/>
              <a:ext cx="351" cy="107"/>
            </a:xfrm>
            <a:prstGeom prst="rect">
              <a:avLst/>
            </a:prstGeom>
            <a:noFill/>
            <a:ln w="9525">
              <a:noFill/>
              <a:miter lim="800000"/>
              <a:headEnd/>
              <a:tailEnd/>
            </a:ln>
          </p:spPr>
          <p:txBody>
            <a:bodyPr wrap="none" lIns="0" tIns="0" rIns="0" bIns="0">
              <a:spAutoFit/>
            </a:bodyPr>
            <a:lstStyle/>
            <a:p>
              <a:pPr eaLnBrk="0" hangingPunct="0"/>
              <a:r>
                <a:rPr lang="en-US" altLang="zh-CN" sz="1200" b="1">
                  <a:solidFill>
                    <a:srgbClr val="D20000"/>
                  </a:solidFill>
                  <a:latin typeface="Courier New" pitchFamily="49" charset="0"/>
                </a:rPr>
                <a:t>Veghte</a:t>
              </a:r>
              <a:endParaRPr lang="en-US" altLang="zh-CN" b="1"/>
            </a:p>
          </p:txBody>
        </p:sp>
        <p:sp>
          <p:nvSpPr>
            <p:cNvPr id="17439" name="Rectangle 31"/>
            <p:cNvSpPr>
              <a:spLocks noChangeArrowheads="1"/>
            </p:cNvSpPr>
            <p:nvPr/>
          </p:nvSpPr>
          <p:spPr bwMode="auto">
            <a:xfrm>
              <a:off x="4371" y="2314"/>
              <a:ext cx="117" cy="107"/>
            </a:xfrm>
            <a:prstGeom prst="rect">
              <a:avLst/>
            </a:prstGeom>
            <a:noFill/>
            <a:ln w="9525">
              <a:noFill/>
              <a:miter lim="800000"/>
              <a:headEnd/>
              <a:tailEnd/>
            </a:ln>
          </p:spPr>
          <p:txBody>
            <a:bodyPr wrap="none" lIns="0" tIns="0" rIns="0" bIns="0">
              <a:spAutoFit/>
            </a:bodyPr>
            <a:lstStyle/>
            <a:p>
              <a:pPr eaLnBrk="0" hangingPunct="0"/>
              <a:r>
                <a:rPr lang="en-US" altLang="zh-CN" sz="1200" b="1">
                  <a:solidFill>
                    <a:srgbClr val="3D6BFF"/>
                  </a:solidFill>
                  <a:latin typeface="Courier New" pitchFamily="49" charset="0"/>
                </a:rPr>
                <a:t>VP</a:t>
              </a:r>
              <a:endParaRPr lang="en-US" altLang="zh-CN" b="1"/>
            </a:p>
          </p:txBody>
        </p:sp>
        <p:sp>
          <p:nvSpPr>
            <p:cNvPr id="17440" name="Rectangle 32"/>
            <p:cNvSpPr>
              <a:spLocks noChangeArrowheads="1"/>
            </p:cNvSpPr>
            <p:nvPr/>
          </p:nvSpPr>
          <p:spPr bwMode="auto">
            <a:xfrm>
              <a:off x="4889" y="2314"/>
              <a:ext cx="527" cy="107"/>
            </a:xfrm>
            <a:prstGeom prst="rect">
              <a:avLst/>
            </a:prstGeom>
            <a:noFill/>
            <a:ln w="9525">
              <a:noFill/>
              <a:miter lim="800000"/>
              <a:headEnd/>
              <a:tailEnd/>
            </a:ln>
          </p:spPr>
          <p:txBody>
            <a:bodyPr wrap="none" lIns="0" tIns="0" rIns="0" bIns="0">
              <a:spAutoFit/>
            </a:bodyPr>
            <a:lstStyle/>
            <a:p>
              <a:pPr eaLnBrk="0" hangingPunct="0"/>
              <a:r>
                <a:rPr lang="en-US" altLang="zh-CN" sz="1200" b="1">
                  <a:solidFill>
                    <a:srgbClr val="3AAE3A"/>
                  </a:solidFill>
                  <a:latin typeface="Courier New" pitchFamily="49" charset="0"/>
                </a:rPr>
                <a:t>Microsoft</a:t>
              </a:r>
              <a:endParaRPr lang="en-US" altLang="zh-CN" b="1"/>
            </a:p>
          </p:txBody>
        </p:sp>
        <p:sp>
          <p:nvSpPr>
            <p:cNvPr id="17441" name="Rectangle 33"/>
            <p:cNvSpPr>
              <a:spLocks noChangeArrowheads="1"/>
            </p:cNvSpPr>
            <p:nvPr/>
          </p:nvSpPr>
          <p:spPr bwMode="auto">
            <a:xfrm>
              <a:off x="3326" y="2430"/>
              <a:ext cx="469" cy="107"/>
            </a:xfrm>
            <a:prstGeom prst="rect">
              <a:avLst/>
            </a:prstGeom>
            <a:noFill/>
            <a:ln w="9525">
              <a:noFill/>
              <a:miter lim="800000"/>
              <a:headEnd/>
              <a:tailEnd/>
            </a:ln>
          </p:spPr>
          <p:txBody>
            <a:bodyPr wrap="none" lIns="0" tIns="0" rIns="0" bIns="0">
              <a:spAutoFit/>
            </a:bodyPr>
            <a:lstStyle/>
            <a:p>
              <a:pPr eaLnBrk="0" hangingPunct="0"/>
              <a:r>
                <a:rPr lang="en-US" altLang="zh-CN" sz="1200" b="1">
                  <a:solidFill>
                    <a:srgbClr val="D20000"/>
                  </a:solidFill>
                  <a:latin typeface="Courier New" pitchFamily="49" charset="0"/>
                </a:rPr>
                <a:t>Richard </a:t>
              </a:r>
              <a:endParaRPr lang="en-US" altLang="zh-CN" b="1"/>
            </a:p>
          </p:txBody>
        </p:sp>
        <p:sp>
          <p:nvSpPr>
            <p:cNvPr id="17442" name="Rectangle 34"/>
            <p:cNvSpPr>
              <a:spLocks noChangeArrowheads="1"/>
            </p:cNvSpPr>
            <p:nvPr/>
          </p:nvSpPr>
          <p:spPr bwMode="auto">
            <a:xfrm>
              <a:off x="3788" y="2430"/>
              <a:ext cx="469" cy="107"/>
            </a:xfrm>
            <a:prstGeom prst="rect">
              <a:avLst/>
            </a:prstGeom>
            <a:noFill/>
            <a:ln w="9525">
              <a:noFill/>
              <a:miter lim="800000"/>
              <a:headEnd/>
              <a:tailEnd/>
            </a:ln>
          </p:spPr>
          <p:txBody>
            <a:bodyPr wrap="none" lIns="0" tIns="0" rIns="0" bIns="0">
              <a:spAutoFit/>
            </a:bodyPr>
            <a:lstStyle/>
            <a:p>
              <a:pPr eaLnBrk="0" hangingPunct="0"/>
              <a:r>
                <a:rPr lang="en-US" altLang="zh-CN" sz="1200" b="1">
                  <a:solidFill>
                    <a:srgbClr val="D20000"/>
                  </a:solidFill>
                  <a:latin typeface="Courier New" pitchFamily="49" charset="0"/>
                </a:rPr>
                <a:t>Stallman</a:t>
              </a:r>
              <a:endParaRPr lang="en-US" altLang="zh-CN" b="1"/>
            </a:p>
          </p:txBody>
        </p:sp>
        <p:sp>
          <p:nvSpPr>
            <p:cNvPr id="17443" name="Rectangle 35"/>
            <p:cNvSpPr>
              <a:spLocks noChangeArrowheads="1"/>
            </p:cNvSpPr>
            <p:nvPr/>
          </p:nvSpPr>
          <p:spPr bwMode="auto">
            <a:xfrm>
              <a:off x="4370" y="2430"/>
              <a:ext cx="410" cy="107"/>
            </a:xfrm>
            <a:prstGeom prst="rect">
              <a:avLst/>
            </a:prstGeom>
            <a:noFill/>
            <a:ln w="9525">
              <a:noFill/>
              <a:miter lim="800000"/>
              <a:headEnd/>
              <a:tailEnd/>
            </a:ln>
          </p:spPr>
          <p:txBody>
            <a:bodyPr wrap="none" lIns="0" tIns="0" rIns="0" bIns="0">
              <a:spAutoFit/>
            </a:bodyPr>
            <a:lstStyle/>
            <a:p>
              <a:pPr eaLnBrk="0" hangingPunct="0"/>
              <a:r>
                <a:rPr lang="en-US" altLang="zh-CN" sz="1200" b="1">
                  <a:solidFill>
                    <a:srgbClr val="3D6BFF"/>
                  </a:solidFill>
                  <a:latin typeface="Courier New" pitchFamily="49" charset="0"/>
                </a:rPr>
                <a:t>founder</a:t>
              </a:r>
              <a:endParaRPr lang="en-US" altLang="zh-CN" b="1"/>
            </a:p>
          </p:txBody>
        </p:sp>
        <p:sp>
          <p:nvSpPr>
            <p:cNvPr id="17444" name="Rectangle 36"/>
            <p:cNvSpPr>
              <a:spLocks noChangeArrowheads="1"/>
            </p:cNvSpPr>
            <p:nvPr/>
          </p:nvSpPr>
          <p:spPr bwMode="auto">
            <a:xfrm>
              <a:off x="4891" y="2429"/>
              <a:ext cx="644" cy="107"/>
            </a:xfrm>
            <a:prstGeom prst="rect">
              <a:avLst/>
            </a:prstGeom>
            <a:noFill/>
            <a:ln w="9525">
              <a:noFill/>
              <a:miter lim="800000"/>
              <a:headEnd/>
              <a:tailEnd/>
            </a:ln>
          </p:spPr>
          <p:txBody>
            <a:bodyPr wrap="none" lIns="0" tIns="0" rIns="0" bIns="0">
              <a:spAutoFit/>
            </a:bodyPr>
            <a:lstStyle/>
            <a:p>
              <a:pPr eaLnBrk="0" hangingPunct="0"/>
              <a:r>
                <a:rPr lang="en-US" altLang="zh-CN" sz="1200" b="1">
                  <a:solidFill>
                    <a:srgbClr val="3AAE3A"/>
                  </a:solidFill>
                  <a:latin typeface="Courier New" pitchFamily="49" charset="0"/>
                </a:rPr>
                <a:t>Free Soft..</a:t>
              </a:r>
              <a:endParaRPr lang="en-US" altLang="zh-CN" b="1"/>
            </a:p>
          </p:txBody>
        </p:sp>
      </p:grpSp>
      <p:sp>
        <p:nvSpPr>
          <p:cNvPr id="551973" name="Text Box 37"/>
          <p:cNvSpPr txBox="1">
            <a:spLocks noChangeArrowheads="1"/>
          </p:cNvSpPr>
          <p:nvPr/>
        </p:nvSpPr>
        <p:spPr bwMode="auto">
          <a:xfrm>
            <a:off x="4125913" y="2247900"/>
            <a:ext cx="274637" cy="369888"/>
          </a:xfrm>
          <a:prstGeom prst="rect">
            <a:avLst/>
          </a:prstGeom>
          <a:noFill/>
          <a:ln w="9525">
            <a:noFill/>
            <a:miter lim="800000"/>
            <a:headEnd/>
            <a:tailEnd/>
          </a:ln>
        </p:spPr>
        <p:txBody>
          <a:bodyPr wrap="none">
            <a:spAutoFit/>
          </a:bodyPr>
          <a:lstStyle/>
          <a:p>
            <a:pPr eaLnBrk="0" hangingPunct="0"/>
            <a:r>
              <a:rPr lang="en-US" altLang="zh-CN" b="1"/>
              <a:t>*</a:t>
            </a:r>
          </a:p>
        </p:txBody>
      </p:sp>
      <p:sp>
        <p:nvSpPr>
          <p:cNvPr id="551974" name="Text Box 38"/>
          <p:cNvSpPr txBox="1">
            <a:spLocks noChangeArrowheads="1"/>
          </p:cNvSpPr>
          <p:nvPr/>
        </p:nvSpPr>
        <p:spPr bwMode="auto">
          <a:xfrm>
            <a:off x="4125913" y="4141788"/>
            <a:ext cx="274637" cy="369887"/>
          </a:xfrm>
          <a:prstGeom prst="rect">
            <a:avLst/>
          </a:prstGeom>
          <a:noFill/>
          <a:ln w="9525">
            <a:noFill/>
            <a:miter lim="800000"/>
            <a:headEnd/>
            <a:tailEnd/>
          </a:ln>
        </p:spPr>
        <p:txBody>
          <a:bodyPr wrap="none">
            <a:spAutoFit/>
          </a:bodyPr>
          <a:lstStyle/>
          <a:p>
            <a:pPr eaLnBrk="0" hangingPunct="0"/>
            <a:r>
              <a:rPr lang="en-US" altLang="zh-CN" b="1"/>
              <a:t>*</a:t>
            </a:r>
          </a:p>
        </p:txBody>
      </p:sp>
      <p:sp>
        <p:nvSpPr>
          <p:cNvPr id="551975" name="Text Box 39"/>
          <p:cNvSpPr txBox="1">
            <a:spLocks noChangeArrowheads="1"/>
          </p:cNvSpPr>
          <p:nvPr/>
        </p:nvSpPr>
        <p:spPr bwMode="auto">
          <a:xfrm>
            <a:off x="4125913" y="3071813"/>
            <a:ext cx="274637" cy="369887"/>
          </a:xfrm>
          <a:prstGeom prst="rect">
            <a:avLst/>
          </a:prstGeom>
          <a:noFill/>
          <a:ln w="9525">
            <a:noFill/>
            <a:miter lim="800000"/>
            <a:headEnd/>
            <a:tailEnd/>
          </a:ln>
        </p:spPr>
        <p:txBody>
          <a:bodyPr wrap="none">
            <a:spAutoFit/>
          </a:bodyPr>
          <a:lstStyle/>
          <a:p>
            <a:pPr eaLnBrk="0" hangingPunct="0"/>
            <a:r>
              <a:rPr lang="en-US" altLang="zh-CN" b="1"/>
              <a:t>*</a:t>
            </a:r>
          </a:p>
        </p:txBody>
      </p:sp>
      <p:sp>
        <p:nvSpPr>
          <p:cNvPr id="551976" name="Text Box 40"/>
          <p:cNvSpPr txBox="1">
            <a:spLocks noChangeArrowheads="1"/>
          </p:cNvSpPr>
          <p:nvPr/>
        </p:nvSpPr>
        <p:spPr bwMode="auto">
          <a:xfrm>
            <a:off x="4125913" y="3605213"/>
            <a:ext cx="274637" cy="369887"/>
          </a:xfrm>
          <a:prstGeom prst="rect">
            <a:avLst/>
          </a:prstGeom>
          <a:noFill/>
          <a:ln w="9525">
            <a:noFill/>
            <a:miter lim="800000"/>
            <a:headEnd/>
            <a:tailEnd/>
          </a:ln>
        </p:spPr>
        <p:txBody>
          <a:bodyPr wrap="none">
            <a:spAutoFit/>
          </a:bodyPr>
          <a:lstStyle/>
          <a:p>
            <a:pPr eaLnBrk="0" hangingPunct="0"/>
            <a:r>
              <a:rPr lang="en-US" altLang="zh-CN" b="1"/>
              <a:t>*</a:t>
            </a:r>
          </a:p>
        </p:txBody>
      </p:sp>
      <p:pic>
        <p:nvPicPr>
          <p:cNvPr id="17426" name="Picture 2"/>
          <p:cNvPicPr>
            <a:picLocks noChangeAspect="1" noChangeArrowheads="1"/>
          </p:cNvPicPr>
          <p:nvPr/>
        </p:nvPicPr>
        <p:blipFill>
          <a:blip r:embed="rId2" cstate="print"/>
          <a:srcRect/>
          <a:stretch>
            <a:fillRect/>
          </a:stretch>
        </p:blipFill>
        <p:spPr bwMode="auto">
          <a:xfrm>
            <a:off x="7310438" y="5811838"/>
            <a:ext cx="2190750" cy="1046162"/>
          </a:xfrm>
          <a:prstGeom prst="rect">
            <a:avLst/>
          </a:prstGeom>
          <a:noFill/>
          <a:ln w="9525">
            <a:noFill/>
            <a:miter lim="800000"/>
            <a:headEnd/>
            <a:tailEnd/>
          </a:ln>
        </p:spPr>
      </p:pic>
      <p:sp>
        <p:nvSpPr>
          <p:cNvPr id="17427" name="Oval 4"/>
          <p:cNvSpPr>
            <a:spLocks noChangeArrowheads="1"/>
          </p:cNvSpPr>
          <p:nvPr/>
        </p:nvSpPr>
        <p:spPr bwMode="auto">
          <a:xfrm>
            <a:off x="8053388" y="5805488"/>
            <a:ext cx="714375" cy="214312"/>
          </a:xfrm>
          <a:prstGeom prst="ellipse">
            <a:avLst/>
          </a:prstGeom>
          <a:noFill/>
          <a:ln w="9525" algn="ctr">
            <a:solidFill>
              <a:srgbClr val="C00000"/>
            </a:solidFill>
            <a:round/>
            <a:headEnd/>
            <a:tailEnd/>
          </a:ln>
        </p:spPr>
        <p:txBody>
          <a:bodyPr wrap="none" anchor="ctr"/>
          <a:lstStyle/>
          <a:p>
            <a:endParaRPr lang="zh-CN" altLang="en-US"/>
          </a:p>
        </p:txBody>
      </p:sp>
    </p:spTree>
    <p:extLst>
      <p:ext uri="{BB962C8B-B14F-4D97-AF65-F5344CB8AC3E}">
        <p14:creationId xmlns:p14="http://schemas.microsoft.com/office/powerpoint/2010/main" val="160252688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nodePh="1">
                                  <p:stCondLst>
                                    <p:cond delay="0"/>
                                  </p:stCondLst>
                                  <p:endCondLst>
                                    <p:cond evt="begin" delay="0">
                                      <p:tn val="5"/>
                                    </p:cond>
                                  </p:endCondLst>
                                  <p:childTnLst>
                                    <p:set>
                                      <p:cBhvr>
                                        <p:cTn id="6" dur="1" fill="hold">
                                          <p:stCondLst>
                                            <p:cond delay="0"/>
                                          </p:stCondLst>
                                        </p:cTn>
                                        <p:tgtEl>
                                          <p:spTgt spid="551942"/>
                                        </p:tgtEl>
                                        <p:attrNameLst>
                                          <p:attrName>style.visibility</p:attrName>
                                        </p:attrNameLst>
                                      </p:cBhvr>
                                      <p:to>
                                        <p:strVal val="visible"/>
                                      </p:to>
                                    </p:set>
                                    <p:animEffect transition="in" filter="blinds(horizontal)">
                                      <p:cBhvr>
                                        <p:cTn id="7" dur="500"/>
                                        <p:tgtEl>
                                          <p:spTgt spid="551942"/>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551943"/>
                                        </p:tgtEl>
                                        <p:attrNameLst>
                                          <p:attrName>style.visibility</p:attrName>
                                        </p:attrNameLst>
                                      </p:cBhvr>
                                      <p:to>
                                        <p:strVal val="visible"/>
                                      </p:to>
                                    </p:set>
                                    <p:animEffect transition="in" filter="blinds(horizontal)">
                                      <p:cBhvr>
                                        <p:cTn id="10" dur="500"/>
                                        <p:tgtEl>
                                          <p:spTgt spid="551943"/>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551944"/>
                                        </p:tgtEl>
                                        <p:attrNameLst>
                                          <p:attrName>style.visibility</p:attrName>
                                        </p:attrNameLst>
                                      </p:cBhvr>
                                      <p:to>
                                        <p:strVal val="visible"/>
                                      </p:to>
                                    </p:set>
                                    <p:animEffect transition="in" filter="blinds(horizontal)">
                                      <p:cBhvr>
                                        <p:cTn id="13" dur="500"/>
                                        <p:tgtEl>
                                          <p:spTgt spid="551944"/>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551945"/>
                                        </p:tgtEl>
                                        <p:attrNameLst>
                                          <p:attrName>style.visibility</p:attrName>
                                        </p:attrNameLst>
                                      </p:cBhvr>
                                      <p:to>
                                        <p:strVal val="visible"/>
                                      </p:to>
                                    </p:set>
                                    <p:animEffect transition="in" filter="blinds(horizontal)">
                                      <p:cBhvr>
                                        <p:cTn id="16" dur="500"/>
                                        <p:tgtEl>
                                          <p:spTgt spid="551945"/>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551946"/>
                                        </p:tgtEl>
                                        <p:attrNameLst>
                                          <p:attrName>style.visibility</p:attrName>
                                        </p:attrNameLst>
                                      </p:cBhvr>
                                      <p:to>
                                        <p:strVal val="visible"/>
                                      </p:to>
                                    </p:set>
                                    <p:animEffect transition="in" filter="blinds(horizontal)">
                                      <p:cBhvr>
                                        <p:cTn id="19" dur="500"/>
                                        <p:tgtEl>
                                          <p:spTgt spid="551946"/>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551947"/>
                                        </p:tgtEl>
                                        <p:attrNameLst>
                                          <p:attrName>style.visibility</p:attrName>
                                        </p:attrNameLst>
                                      </p:cBhvr>
                                      <p:to>
                                        <p:strVal val="visible"/>
                                      </p:to>
                                    </p:set>
                                    <p:animEffect transition="in" filter="blinds(horizontal)">
                                      <p:cBhvr>
                                        <p:cTn id="22" dur="500"/>
                                        <p:tgtEl>
                                          <p:spTgt spid="551947"/>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551973"/>
                                        </p:tgtEl>
                                        <p:attrNameLst>
                                          <p:attrName>style.visibility</p:attrName>
                                        </p:attrNameLst>
                                      </p:cBhvr>
                                      <p:to>
                                        <p:strVal val="visible"/>
                                      </p:to>
                                    </p:set>
                                    <p:animEffect transition="in" filter="blinds(horizontal)">
                                      <p:cBhvr>
                                        <p:cTn id="25" dur="500"/>
                                        <p:tgtEl>
                                          <p:spTgt spid="551973"/>
                                        </p:tgtEl>
                                      </p:cBhvr>
                                    </p:animEffect>
                                  </p:childTnLst>
                                </p:cTn>
                              </p:par>
                              <p:par>
                                <p:cTn id="26" presetID="3" presetClass="entr" presetSubtype="10" fill="hold" grpId="0" nodeType="withEffect">
                                  <p:stCondLst>
                                    <p:cond delay="0"/>
                                  </p:stCondLst>
                                  <p:childTnLst>
                                    <p:set>
                                      <p:cBhvr>
                                        <p:cTn id="27" dur="1" fill="hold">
                                          <p:stCondLst>
                                            <p:cond delay="0"/>
                                          </p:stCondLst>
                                        </p:cTn>
                                        <p:tgtEl>
                                          <p:spTgt spid="551974"/>
                                        </p:tgtEl>
                                        <p:attrNameLst>
                                          <p:attrName>style.visibility</p:attrName>
                                        </p:attrNameLst>
                                      </p:cBhvr>
                                      <p:to>
                                        <p:strVal val="visible"/>
                                      </p:to>
                                    </p:set>
                                    <p:animEffect transition="in" filter="blinds(horizontal)">
                                      <p:cBhvr>
                                        <p:cTn id="28" dur="500"/>
                                        <p:tgtEl>
                                          <p:spTgt spid="551974"/>
                                        </p:tgtEl>
                                      </p:cBhvr>
                                    </p:animEffect>
                                  </p:childTnLst>
                                </p:cTn>
                              </p:par>
                              <p:par>
                                <p:cTn id="29" presetID="3" presetClass="entr" presetSubtype="10" fill="hold" grpId="0" nodeType="withEffect">
                                  <p:stCondLst>
                                    <p:cond delay="0"/>
                                  </p:stCondLst>
                                  <p:childTnLst>
                                    <p:set>
                                      <p:cBhvr>
                                        <p:cTn id="30" dur="1" fill="hold">
                                          <p:stCondLst>
                                            <p:cond delay="0"/>
                                          </p:stCondLst>
                                        </p:cTn>
                                        <p:tgtEl>
                                          <p:spTgt spid="551975"/>
                                        </p:tgtEl>
                                        <p:attrNameLst>
                                          <p:attrName>style.visibility</p:attrName>
                                        </p:attrNameLst>
                                      </p:cBhvr>
                                      <p:to>
                                        <p:strVal val="visible"/>
                                      </p:to>
                                    </p:set>
                                    <p:animEffect transition="in" filter="blinds(horizontal)">
                                      <p:cBhvr>
                                        <p:cTn id="31" dur="500"/>
                                        <p:tgtEl>
                                          <p:spTgt spid="551975"/>
                                        </p:tgtEl>
                                      </p:cBhvr>
                                    </p:animEffect>
                                  </p:childTnLst>
                                </p:cTn>
                              </p:par>
                              <p:par>
                                <p:cTn id="32" presetID="3" presetClass="entr" presetSubtype="10" fill="hold" grpId="0" nodeType="withEffect">
                                  <p:stCondLst>
                                    <p:cond delay="0"/>
                                  </p:stCondLst>
                                  <p:childTnLst>
                                    <p:set>
                                      <p:cBhvr>
                                        <p:cTn id="33" dur="1" fill="hold">
                                          <p:stCondLst>
                                            <p:cond delay="0"/>
                                          </p:stCondLst>
                                        </p:cTn>
                                        <p:tgtEl>
                                          <p:spTgt spid="551976"/>
                                        </p:tgtEl>
                                        <p:attrNameLst>
                                          <p:attrName>style.visibility</p:attrName>
                                        </p:attrNameLst>
                                      </p:cBhvr>
                                      <p:to>
                                        <p:strVal val="visible"/>
                                      </p:to>
                                    </p:set>
                                    <p:animEffect transition="in" filter="blinds(horizontal)">
                                      <p:cBhvr>
                                        <p:cTn id="34" dur="500"/>
                                        <p:tgtEl>
                                          <p:spTgt spid="551976"/>
                                        </p:tgtEl>
                                      </p:cBhvr>
                                    </p:animEffect>
                                  </p:childTnLst>
                                </p:cTn>
                              </p:par>
                            </p:childTnLst>
                          </p:cTn>
                        </p:par>
                      </p:childTnLst>
                    </p:cTn>
                  </p:par>
                  <p:par>
                    <p:cTn id="35" fill="hold">
                      <p:stCondLst>
                        <p:cond delay="indefinite"/>
                      </p:stCondLst>
                      <p:childTnLst>
                        <p:par>
                          <p:cTn id="36" fill="hold">
                            <p:stCondLst>
                              <p:cond delay="0"/>
                            </p:stCondLst>
                            <p:childTnLst>
                              <p:par>
                                <p:cTn id="37" presetID="3" presetClass="entr" presetSubtype="10" fill="hold" grpId="0" nodeType="clickEffect">
                                  <p:stCondLst>
                                    <p:cond delay="0"/>
                                  </p:stCondLst>
                                  <p:childTnLst>
                                    <p:set>
                                      <p:cBhvr>
                                        <p:cTn id="38" dur="1" fill="hold">
                                          <p:stCondLst>
                                            <p:cond delay="0"/>
                                          </p:stCondLst>
                                        </p:cTn>
                                        <p:tgtEl>
                                          <p:spTgt spid="551950"/>
                                        </p:tgtEl>
                                        <p:attrNameLst>
                                          <p:attrName>style.visibility</p:attrName>
                                        </p:attrNameLst>
                                      </p:cBhvr>
                                      <p:to>
                                        <p:strVal val="visible"/>
                                      </p:to>
                                    </p:set>
                                    <p:animEffect transition="in" filter="blinds(horizontal)">
                                      <p:cBhvr>
                                        <p:cTn id="39" dur="500"/>
                                        <p:tgtEl>
                                          <p:spTgt spid="551950"/>
                                        </p:tgtEl>
                                      </p:cBhvr>
                                    </p:animEffect>
                                  </p:childTnLst>
                                </p:cTn>
                              </p:par>
                              <p:par>
                                <p:cTn id="40" presetID="3" presetClass="entr" presetSubtype="10" fill="hold" grpId="0" nodeType="withEffect">
                                  <p:stCondLst>
                                    <p:cond delay="0"/>
                                  </p:stCondLst>
                                  <p:childTnLst>
                                    <p:set>
                                      <p:cBhvr>
                                        <p:cTn id="41" dur="1" fill="hold">
                                          <p:stCondLst>
                                            <p:cond delay="0"/>
                                          </p:stCondLst>
                                        </p:cTn>
                                        <p:tgtEl>
                                          <p:spTgt spid="551949"/>
                                        </p:tgtEl>
                                        <p:attrNameLst>
                                          <p:attrName>style.visibility</p:attrName>
                                        </p:attrNameLst>
                                      </p:cBhvr>
                                      <p:to>
                                        <p:strVal val="visible"/>
                                      </p:to>
                                    </p:set>
                                    <p:animEffect transition="in" filter="blinds(horizontal)">
                                      <p:cBhvr>
                                        <p:cTn id="42" dur="500"/>
                                        <p:tgtEl>
                                          <p:spTgt spid="551949"/>
                                        </p:tgtEl>
                                      </p:cBhvr>
                                    </p:animEffect>
                                  </p:childTnLst>
                                </p:cTn>
                              </p:par>
                              <p:par>
                                <p:cTn id="43" presetID="3" presetClass="entr" presetSubtype="10" fill="hold" grpId="0" nodeType="withEffect">
                                  <p:stCondLst>
                                    <p:cond delay="0"/>
                                  </p:stCondLst>
                                  <p:childTnLst>
                                    <p:set>
                                      <p:cBhvr>
                                        <p:cTn id="44" dur="1" fill="hold">
                                          <p:stCondLst>
                                            <p:cond delay="0"/>
                                          </p:stCondLst>
                                        </p:cTn>
                                        <p:tgtEl>
                                          <p:spTgt spid="551948"/>
                                        </p:tgtEl>
                                        <p:attrNameLst>
                                          <p:attrName>style.visibility</p:attrName>
                                        </p:attrNameLst>
                                      </p:cBhvr>
                                      <p:to>
                                        <p:strVal val="visible"/>
                                      </p:to>
                                    </p:set>
                                    <p:animEffect transition="in" filter="blinds(horizontal)">
                                      <p:cBhvr>
                                        <p:cTn id="45" dur="500"/>
                                        <p:tgtEl>
                                          <p:spTgt spid="551948"/>
                                        </p:tgtEl>
                                      </p:cBhvr>
                                    </p:animEffect>
                                  </p:childTnLst>
                                </p:cTn>
                              </p:par>
                              <p:par>
                                <p:cTn id="46" presetID="3" presetClass="entr" presetSubtype="10" fill="hold" nodeType="withEffect">
                                  <p:stCondLst>
                                    <p:cond delay="0"/>
                                  </p:stCondLst>
                                  <p:childTnLst>
                                    <p:set>
                                      <p:cBhvr>
                                        <p:cTn id="47" dur="1" fill="hold">
                                          <p:stCondLst>
                                            <p:cond delay="0"/>
                                          </p:stCondLst>
                                        </p:cTn>
                                        <p:tgtEl>
                                          <p:spTgt spid="2"/>
                                        </p:tgtEl>
                                        <p:attrNameLst>
                                          <p:attrName>style.visibility</p:attrName>
                                        </p:attrNameLst>
                                      </p:cBhvr>
                                      <p:to>
                                        <p:strVal val="visible"/>
                                      </p:to>
                                    </p:set>
                                    <p:animEffect transition="in" filter="blinds(horizontal)">
                                      <p:cBhvr>
                                        <p:cTn id="4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1942" grpId="0" animBg="1"/>
      <p:bldP spid="551943" grpId="0"/>
      <p:bldP spid="551944" grpId="0" animBg="1"/>
      <p:bldP spid="551945" grpId="0" animBg="1"/>
      <p:bldP spid="551946" grpId="0" animBg="1"/>
      <p:bldP spid="551947" grpId="0" animBg="1"/>
      <p:bldP spid="551948" grpId="0" animBg="1"/>
      <p:bldP spid="551949" grpId="0" animBg="1"/>
      <p:bldP spid="551950" grpId="0" animBg="1"/>
      <p:bldP spid="551973" grpId="0"/>
      <p:bldP spid="551974" grpId="0"/>
      <p:bldP spid="551975" grpId="0"/>
      <p:bldP spid="55197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r>
              <a:rPr lang="en-US" altLang="zh-CN" smtClean="0"/>
              <a:t>Sentiment Summary </a:t>
            </a:r>
            <a:r>
              <a:rPr lang="en-US" altLang="zh-CN" smtClean="0">
                <a:solidFill>
                  <a:srgbClr val="FF0000"/>
                </a:solidFill>
              </a:rPr>
              <a:t>(WWW’08)</a:t>
            </a:r>
          </a:p>
        </p:txBody>
      </p:sp>
      <p:sp>
        <p:nvSpPr>
          <p:cNvPr id="22531" name="Text Box 6"/>
          <p:cNvSpPr txBox="1">
            <a:spLocks noChangeArrowheads="1"/>
          </p:cNvSpPr>
          <p:nvPr/>
        </p:nvSpPr>
        <p:spPr bwMode="auto">
          <a:xfrm>
            <a:off x="908050" y="4808538"/>
            <a:ext cx="7751763" cy="830262"/>
          </a:xfrm>
          <a:prstGeom prst="rect">
            <a:avLst/>
          </a:prstGeom>
          <a:noFill/>
          <a:ln w="9525">
            <a:noFill/>
            <a:miter lim="800000"/>
            <a:headEnd/>
            <a:tailEnd/>
          </a:ln>
        </p:spPr>
        <p:txBody>
          <a:bodyPr wrap="none">
            <a:spAutoFit/>
          </a:bodyPr>
          <a:lstStyle/>
          <a:p>
            <a:r>
              <a:rPr lang="en-US" altLang="zh-CN" sz="2400"/>
              <a:t>Unsupervised/Semi-supervised discovery of topics and </a:t>
            </a:r>
          </a:p>
          <a:p>
            <a:r>
              <a:rPr lang="en-US" altLang="zh-CN" sz="2400"/>
              <a:t>different sentiments of the topics</a:t>
            </a:r>
          </a:p>
        </p:txBody>
      </p:sp>
      <p:grpSp>
        <p:nvGrpSpPr>
          <p:cNvPr id="2" name="Group 9"/>
          <p:cNvGrpSpPr>
            <a:grpSpLocks/>
          </p:cNvGrpSpPr>
          <p:nvPr/>
        </p:nvGrpSpPr>
        <p:grpSpPr bwMode="auto">
          <a:xfrm>
            <a:off x="5243513" y="1303338"/>
            <a:ext cx="4167187" cy="3192462"/>
            <a:chOff x="2784" y="912"/>
            <a:chExt cx="2112" cy="1584"/>
          </a:xfrm>
        </p:grpSpPr>
        <p:sp>
          <p:nvSpPr>
            <p:cNvPr id="22568" name="Line 10"/>
            <p:cNvSpPr>
              <a:spLocks noChangeShapeType="1"/>
            </p:cNvSpPr>
            <p:nvPr/>
          </p:nvSpPr>
          <p:spPr bwMode="auto">
            <a:xfrm flipV="1">
              <a:off x="3048" y="1465"/>
              <a:ext cx="0" cy="1031"/>
            </a:xfrm>
            <a:prstGeom prst="line">
              <a:avLst/>
            </a:prstGeom>
            <a:noFill/>
            <a:ln w="9525">
              <a:solidFill>
                <a:schemeClr val="tx1"/>
              </a:solidFill>
              <a:round/>
              <a:headEnd/>
              <a:tailEnd type="triangle" w="med" len="med"/>
            </a:ln>
          </p:spPr>
          <p:txBody>
            <a:bodyPr/>
            <a:lstStyle/>
            <a:p>
              <a:endParaRPr lang="zh-CN" altLang="en-US"/>
            </a:p>
          </p:txBody>
        </p:sp>
        <p:sp>
          <p:nvSpPr>
            <p:cNvPr id="22569" name="Line 11"/>
            <p:cNvSpPr>
              <a:spLocks noChangeShapeType="1"/>
            </p:cNvSpPr>
            <p:nvPr/>
          </p:nvSpPr>
          <p:spPr bwMode="auto">
            <a:xfrm>
              <a:off x="3048" y="2496"/>
              <a:ext cx="1628" cy="0"/>
            </a:xfrm>
            <a:prstGeom prst="line">
              <a:avLst/>
            </a:prstGeom>
            <a:noFill/>
            <a:ln w="9525">
              <a:solidFill>
                <a:schemeClr val="tx1"/>
              </a:solidFill>
              <a:round/>
              <a:headEnd/>
              <a:tailEnd type="triangle" w="med" len="med"/>
            </a:ln>
          </p:spPr>
          <p:txBody>
            <a:bodyPr/>
            <a:lstStyle/>
            <a:p>
              <a:endParaRPr lang="zh-CN" altLang="en-US"/>
            </a:p>
          </p:txBody>
        </p:sp>
        <p:sp>
          <p:nvSpPr>
            <p:cNvPr id="22570" name="Freeform 12"/>
            <p:cNvSpPr>
              <a:spLocks/>
            </p:cNvSpPr>
            <p:nvPr/>
          </p:nvSpPr>
          <p:spPr bwMode="auto">
            <a:xfrm>
              <a:off x="3048" y="1730"/>
              <a:ext cx="1364" cy="719"/>
            </a:xfrm>
            <a:custGeom>
              <a:avLst/>
              <a:gdLst>
                <a:gd name="T0" fmla="*/ 0 w 1632"/>
                <a:gd name="T1" fmla="*/ 570 h 736"/>
                <a:gd name="T2" fmla="*/ 33 w 1632"/>
                <a:gd name="T3" fmla="*/ 495 h 736"/>
                <a:gd name="T4" fmla="*/ 67 w 1632"/>
                <a:gd name="T5" fmla="*/ 198 h 736"/>
                <a:gd name="T6" fmla="*/ 107 w 1632"/>
                <a:gd name="T7" fmla="*/ 16 h 736"/>
                <a:gd name="T8" fmla="*/ 147 w 1632"/>
                <a:gd name="T9" fmla="*/ 124 h 736"/>
                <a:gd name="T10" fmla="*/ 180 w 1632"/>
                <a:gd name="T11" fmla="*/ 347 h 736"/>
                <a:gd name="T12" fmla="*/ 227 w 1632"/>
                <a:gd name="T13" fmla="*/ 347 h 736"/>
                <a:gd name="T14" fmla="*/ 0 60000 65536"/>
                <a:gd name="T15" fmla="*/ 0 60000 65536"/>
                <a:gd name="T16" fmla="*/ 0 60000 65536"/>
                <a:gd name="T17" fmla="*/ 0 60000 65536"/>
                <a:gd name="T18" fmla="*/ 0 60000 65536"/>
                <a:gd name="T19" fmla="*/ 0 60000 65536"/>
                <a:gd name="T20" fmla="*/ 0 60000 65536"/>
                <a:gd name="T21" fmla="*/ 0 w 1632"/>
                <a:gd name="T22" fmla="*/ 0 h 736"/>
                <a:gd name="T23" fmla="*/ 1632 w 1632"/>
                <a:gd name="T24" fmla="*/ 736 h 7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32" h="736">
                  <a:moveTo>
                    <a:pt x="0" y="736"/>
                  </a:moveTo>
                  <a:cubicBezTo>
                    <a:pt x="80" y="728"/>
                    <a:pt x="160" y="720"/>
                    <a:pt x="240" y="640"/>
                  </a:cubicBezTo>
                  <a:cubicBezTo>
                    <a:pt x="320" y="560"/>
                    <a:pt x="392" y="360"/>
                    <a:pt x="480" y="256"/>
                  </a:cubicBezTo>
                  <a:cubicBezTo>
                    <a:pt x="568" y="152"/>
                    <a:pt x="672" y="32"/>
                    <a:pt x="768" y="16"/>
                  </a:cubicBezTo>
                  <a:cubicBezTo>
                    <a:pt x="864" y="0"/>
                    <a:pt x="968" y="88"/>
                    <a:pt x="1056" y="160"/>
                  </a:cubicBezTo>
                  <a:cubicBezTo>
                    <a:pt x="1144" y="232"/>
                    <a:pt x="1200" y="400"/>
                    <a:pt x="1296" y="448"/>
                  </a:cubicBezTo>
                  <a:cubicBezTo>
                    <a:pt x="1392" y="496"/>
                    <a:pt x="1512" y="472"/>
                    <a:pt x="1632" y="448"/>
                  </a:cubicBezTo>
                </a:path>
              </a:pathLst>
            </a:custGeom>
            <a:noFill/>
            <a:ln w="25400">
              <a:solidFill>
                <a:srgbClr val="800080"/>
              </a:solidFill>
              <a:round/>
              <a:headEnd/>
              <a:tailEnd/>
            </a:ln>
          </p:spPr>
          <p:txBody>
            <a:bodyPr/>
            <a:lstStyle/>
            <a:p>
              <a:endParaRPr lang="zh-CN" altLang="en-US"/>
            </a:p>
          </p:txBody>
        </p:sp>
        <p:sp>
          <p:nvSpPr>
            <p:cNvPr id="22571" name="Freeform 13"/>
            <p:cNvSpPr>
              <a:spLocks/>
            </p:cNvSpPr>
            <p:nvPr/>
          </p:nvSpPr>
          <p:spPr bwMode="auto">
            <a:xfrm>
              <a:off x="3048" y="1769"/>
              <a:ext cx="1364" cy="633"/>
            </a:xfrm>
            <a:custGeom>
              <a:avLst/>
              <a:gdLst>
                <a:gd name="T0" fmla="*/ 0 w 1584"/>
                <a:gd name="T1" fmla="*/ 501 h 648"/>
                <a:gd name="T2" fmla="*/ 65 w 1584"/>
                <a:gd name="T3" fmla="*/ 427 h 648"/>
                <a:gd name="T4" fmla="*/ 167 w 1584"/>
                <a:gd name="T5" fmla="*/ 241 h 648"/>
                <a:gd name="T6" fmla="*/ 213 w 1584"/>
                <a:gd name="T7" fmla="*/ 57 h 648"/>
                <a:gd name="T8" fmla="*/ 241 w 1584"/>
                <a:gd name="T9" fmla="*/ 21 h 648"/>
                <a:gd name="T10" fmla="*/ 278 w 1584"/>
                <a:gd name="T11" fmla="*/ 167 h 648"/>
                <a:gd name="T12" fmla="*/ 306 w 1584"/>
                <a:gd name="T13" fmla="*/ 204 h 648"/>
                <a:gd name="T14" fmla="*/ 0 60000 65536"/>
                <a:gd name="T15" fmla="*/ 0 60000 65536"/>
                <a:gd name="T16" fmla="*/ 0 60000 65536"/>
                <a:gd name="T17" fmla="*/ 0 60000 65536"/>
                <a:gd name="T18" fmla="*/ 0 60000 65536"/>
                <a:gd name="T19" fmla="*/ 0 60000 65536"/>
                <a:gd name="T20" fmla="*/ 0 60000 65536"/>
                <a:gd name="T21" fmla="*/ 0 w 1584"/>
                <a:gd name="T22" fmla="*/ 0 h 648"/>
                <a:gd name="T23" fmla="*/ 1584 w 1584"/>
                <a:gd name="T24" fmla="*/ 648 h 64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584" h="648">
                  <a:moveTo>
                    <a:pt x="0" y="648"/>
                  </a:moveTo>
                  <a:cubicBezTo>
                    <a:pt x="96" y="628"/>
                    <a:pt x="192" y="608"/>
                    <a:pt x="336" y="552"/>
                  </a:cubicBezTo>
                  <a:cubicBezTo>
                    <a:pt x="480" y="496"/>
                    <a:pt x="736" y="392"/>
                    <a:pt x="864" y="312"/>
                  </a:cubicBezTo>
                  <a:cubicBezTo>
                    <a:pt x="992" y="232"/>
                    <a:pt x="1040" y="120"/>
                    <a:pt x="1104" y="72"/>
                  </a:cubicBezTo>
                  <a:cubicBezTo>
                    <a:pt x="1168" y="24"/>
                    <a:pt x="1192" y="0"/>
                    <a:pt x="1248" y="24"/>
                  </a:cubicBezTo>
                  <a:cubicBezTo>
                    <a:pt x="1304" y="48"/>
                    <a:pt x="1384" y="176"/>
                    <a:pt x="1440" y="216"/>
                  </a:cubicBezTo>
                  <a:cubicBezTo>
                    <a:pt x="1496" y="256"/>
                    <a:pt x="1540" y="260"/>
                    <a:pt x="1584" y="264"/>
                  </a:cubicBezTo>
                </a:path>
              </a:pathLst>
            </a:custGeom>
            <a:noFill/>
            <a:ln w="12700">
              <a:solidFill>
                <a:srgbClr val="FF0000"/>
              </a:solidFill>
              <a:prstDash val="sysDot"/>
              <a:round/>
              <a:headEnd/>
              <a:tailEnd/>
            </a:ln>
          </p:spPr>
          <p:txBody>
            <a:bodyPr/>
            <a:lstStyle/>
            <a:p>
              <a:endParaRPr lang="zh-CN" altLang="en-US"/>
            </a:p>
          </p:txBody>
        </p:sp>
        <p:sp>
          <p:nvSpPr>
            <p:cNvPr id="22572" name="Freeform 14"/>
            <p:cNvSpPr>
              <a:spLocks/>
            </p:cNvSpPr>
            <p:nvPr/>
          </p:nvSpPr>
          <p:spPr bwMode="auto">
            <a:xfrm>
              <a:off x="3048" y="1730"/>
              <a:ext cx="1364" cy="625"/>
            </a:xfrm>
            <a:custGeom>
              <a:avLst/>
              <a:gdLst>
                <a:gd name="T0" fmla="*/ 0 w 1632"/>
                <a:gd name="T1" fmla="*/ 456 h 640"/>
                <a:gd name="T2" fmla="*/ 27 w 1632"/>
                <a:gd name="T3" fmla="*/ 419 h 640"/>
                <a:gd name="T4" fmla="*/ 53 w 1632"/>
                <a:gd name="T5" fmla="*/ 16 h 640"/>
                <a:gd name="T6" fmla="*/ 147 w 1632"/>
                <a:gd name="T7" fmla="*/ 345 h 640"/>
                <a:gd name="T8" fmla="*/ 227 w 1632"/>
                <a:gd name="T9" fmla="*/ 382 h 640"/>
                <a:gd name="T10" fmla="*/ 0 60000 65536"/>
                <a:gd name="T11" fmla="*/ 0 60000 65536"/>
                <a:gd name="T12" fmla="*/ 0 60000 65536"/>
                <a:gd name="T13" fmla="*/ 0 60000 65536"/>
                <a:gd name="T14" fmla="*/ 0 60000 65536"/>
                <a:gd name="T15" fmla="*/ 0 w 1632"/>
                <a:gd name="T16" fmla="*/ 0 h 640"/>
                <a:gd name="T17" fmla="*/ 1632 w 1632"/>
                <a:gd name="T18" fmla="*/ 640 h 640"/>
              </a:gdLst>
              <a:ahLst/>
              <a:cxnLst>
                <a:cxn ang="T10">
                  <a:pos x="T0" y="T1"/>
                </a:cxn>
                <a:cxn ang="T11">
                  <a:pos x="T2" y="T3"/>
                </a:cxn>
                <a:cxn ang="T12">
                  <a:pos x="T4" y="T5"/>
                </a:cxn>
                <a:cxn ang="T13">
                  <a:pos x="T6" y="T7"/>
                </a:cxn>
                <a:cxn ang="T14">
                  <a:pos x="T8" y="T9"/>
                </a:cxn>
              </a:cxnLst>
              <a:rect l="T15" t="T16" r="T17" b="T18"/>
              <a:pathLst>
                <a:path w="1632" h="640">
                  <a:moveTo>
                    <a:pt x="0" y="592"/>
                  </a:moveTo>
                  <a:cubicBezTo>
                    <a:pt x="64" y="616"/>
                    <a:pt x="128" y="640"/>
                    <a:pt x="192" y="544"/>
                  </a:cubicBezTo>
                  <a:cubicBezTo>
                    <a:pt x="256" y="448"/>
                    <a:pt x="240" y="32"/>
                    <a:pt x="384" y="16"/>
                  </a:cubicBezTo>
                  <a:cubicBezTo>
                    <a:pt x="528" y="0"/>
                    <a:pt x="848" y="368"/>
                    <a:pt x="1056" y="448"/>
                  </a:cubicBezTo>
                  <a:cubicBezTo>
                    <a:pt x="1264" y="528"/>
                    <a:pt x="1448" y="512"/>
                    <a:pt x="1632" y="496"/>
                  </a:cubicBezTo>
                </a:path>
              </a:pathLst>
            </a:custGeom>
            <a:noFill/>
            <a:ln w="12700">
              <a:solidFill>
                <a:schemeClr val="tx1"/>
              </a:solidFill>
              <a:prstDash val="dashDot"/>
              <a:round/>
              <a:headEnd/>
              <a:tailEnd/>
            </a:ln>
          </p:spPr>
          <p:txBody>
            <a:bodyPr/>
            <a:lstStyle/>
            <a:p>
              <a:endParaRPr lang="zh-CN" altLang="en-US"/>
            </a:p>
          </p:txBody>
        </p:sp>
        <p:sp>
          <p:nvSpPr>
            <p:cNvPr id="22573" name="Text Box 15"/>
            <p:cNvSpPr txBox="1">
              <a:spLocks noChangeArrowheads="1"/>
            </p:cNvSpPr>
            <p:nvPr/>
          </p:nvSpPr>
          <p:spPr bwMode="auto">
            <a:xfrm>
              <a:off x="4458" y="2309"/>
              <a:ext cx="350" cy="167"/>
            </a:xfrm>
            <a:prstGeom prst="rect">
              <a:avLst/>
            </a:prstGeom>
            <a:noFill/>
            <a:ln w="9525">
              <a:noFill/>
              <a:miter lim="800000"/>
              <a:headEnd/>
              <a:tailEnd/>
            </a:ln>
          </p:spPr>
          <p:txBody>
            <a:bodyPr>
              <a:spAutoFit/>
            </a:bodyPr>
            <a:lstStyle/>
            <a:p>
              <a:pPr>
                <a:spcBef>
                  <a:spcPct val="50000"/>
                </a:spcBef>
              </a:pPr>
              <a:r>
                <a:rPr lang="en-US" altLang="zh-CN" sz="1600" b="1" i="1"/>
                <a:t>time</a:t>
              </a:r>
            </a:p>
          </p:txBody>
        </p:sp>
        <p:sp>
          <p:nvSpPr>
            <p:cNvPr id="22574" name="Text Box 16"/>
            <p:cNvSpPr txBox="1">
              <a:spLocks noChangeArrowheads="1"/>
            </p:cNvSpPr>
            <p:nvPr/>
          </p:nvSpPr>
          <p:spPr bwMode="auto">
            <a:xfrm>
              <a:off x="2784" y="1277"/>
              <a:ext cx="672" cy="167"/>
            </a:xfrm>
            <a:prstGeom prst="rect">
              <a:avLst/>
            </a:prstGeom>
            <a:noFill/>
            <a:ln w="9525">
              <a:noFill/>
              <a:miter lim="800000"/>
              <a:headEnd/>
              <a:tailEnd/>
            </a:ln>
          </p:spPr>
          <p:txBody>
            <a:bodyPr>
              <a:spAutoFit/>
            </a:bodyPr>
            <a:lstStyle/>
            <a:p>
              <a:pPr>
                <a:spcBef>
                  <a:spcPct val="50000"/>
                </a:spcBef>
              </a:pPr>
              <a:r>
                <a:rPr lang="en-US" altLang="zh-CN" sz="1600" b="1" i="1"/>
                <a:t>strength</a:t>
              </a:r>
            </a:p>
          </p:txBody>
        </p:sp>
        <p:sp>
          <p:nvSpPr>
            <p:cNvPr id="22575" name="Text Box 17"/>
            <p:cNvSpPr txBox="1">
              <a:spLocks noChangeArrowheads="1"/>
            </p:cNvSpPr>
            <p:nvPr/>
          </p:nvSpPr>
          <p:spPr bwMode="auto">
            <a:xfrm>
              <a:off x="4324" y="1296"/>
              <a:ext cx="528" cy="152"/>
            </a:xfrm>
            <a:prstGeom prst="rect">
              <a:avLst/>
            </a:prstGeom>
            <a:noFill/>
            <a:ln w="9525">
              <a:noFill/>
              <a:miter lim="800000"/>
              <a:headEnd/>
              <a:tailEnd/>
            </a:ln>
          </p:spPr>
          <p:txBody>
            <a:bodyPr>
              <a:spAutoFit/>
            </a:bodyPr>
            <a:lstStyle/>
            <a:p>
              <a:pPr>
                <a:spcBef>
                  <a:spcPct val="50000"/>
                </a:spcBef>
              </a:pPr>
              <a:r>
                <a:rPr lang="en-US" altLang="zh-CN" sz="1400" b="1"/>
                <a:t>Positive</a:t>
              </a:r>
            </a:p>
          </p:txBody>
        </p:sp>
        <p:sp>
          <p:nvSpPr>
            <p:cNvPr id="22576" name="Line 18"/>
            <p:cNvSpPr>
              <a:spLocks noChangeShapeType="1"/>
            </p:cNvSpPr>
            <p:nvPr/>
          </p:nvSpPr>
          <p:spPr bwMode="auto">
            <a:xfrm>
              <a:off x="4060" y="1652"/>
              <a:ext cx="264" cy="0"/>
            </a:xfrm>
            <a:prstGeom prst="line">
              <a:avLst/>
            </a:prstGeom>
            <a:noFill/>
            <a:ln w="25400">
              <a:solidFill>
                <a:srgbClr val="800080"/>
              </a:solidFill>
              <a:round/>
              <a:headEnd/>
              <a:tailEnd/>
            </a:ln>
          </p:spPr>
          <p:txBody>
            <a:bodyPr/>
            <a:lstStyle/>
            <a:p>
              <a:endParaRPr lang="zh-CN" altLang="en-US"/>
            </a:p>
          </p:txBody>
        </p:sp>
        <p:sp>
          <p:nvSpPr>
            <p:cNvPr id="22577" name="Line 19"/>
            <p:cNvSpPr>
              <a:spLocks noChangeShapeType="1"/>
            </p:cNvSpPr>
            <p:nvPr/>
          </p:nvSpPr>
          <p:spPr bwMode="auto">
            <a:xfrm>
              <a:off x="4060" y="1512"/>
              <a:ext cx="264" cy="0"/>
            </a:xfrm>
            <a:prstGeom prst="line">
              <a:avLst/>
            </a:prstGeom>
            <a:noFill/>
            <a:ln w="25400">
              <a:solidFill>
                <a:schemeClr val="tx1"/>
              </a:solidFill>
              <a:prstDash val="dashDot"/>
              <a:round/>
              <a:headEnd/>
              <a:tailEnd/>
            </a:ln>
          </p:spPr>
          <p:txBody>
            <a:bodyPr/>
            <a:lstStyle/>
            <a:p>
              <a:endParaRPr lang="zh-CN" altLang="en-US"/>
            </a:p>
          </p:txBody>
        </p:sp>
        <p:sp>
          <p:nvSpPr>
            <p:cNvPr id="22578" name="Text Box 20"/>
            <p:cNvSpPr txBox="1">
              <a:spLocks noChangeArrowheads="1"/>
            </p:cNvSpPr>
            <p:nvPr/>
          </p:nvSpPr>
          <p:spPr bwMode="auto">
            <a:xfrm>
              <a:off x="4324" y="1418"/>
              <a:ext cx="572" cy="153"/>
            </a:xfrm>
            <a:prstGeom prst="rect">
              <a:avLst/>
            </a:prstGeom>
            <a:noFill/>
            <a:ln w="9525">
              <a:noFill/>
              <a:miter lim="800000"/>
              <a:headEnd/>
              <a:tailEnd/>
            </a:ln>
          </p:spPr>
          <p:txBody>
            <a:bodyPr>
              <a:spAutoFit/>
            </a:bodyPr>
            <a:lstStyle/>
            <a:p>
              <a:pPr>
                <a:spcBef>
                  <a:spcPct val="50000"/>
                </a:spcBef>
              </a:pPr>
              <a:r>
                <a:rPr lang="en-US" altLang="zh-CN" sz="1400" b="1"/>
                <a:t>Negative</a:t>
              </a:r>
            </a:p>
          </p:txBody>
        </p:sp>
        <p:sp>
          <p:nvSpPr>
            <p:cNvPr id="22579" name="Text Box 21"/>
            <p:cNvSpPr txBox="1">
              <a:spLocks noChangeArrowheads="1"/>
            </p:cNvSpPr>
            <p:nvPr/>
          </p:nvSpPr>
          <p:spPr bwMode="auto">
            <a:xfrm>
              <a:off x="3004" y="912"/>
              <a:ext cx="1760" cy="318"/>
            </a:xfrm>
            <a:prstGeom prst="rect">
              <a:avLst/>
            </a:prstGeom>
            <a:noFill/>
            <a:ln w="9525">
              <a:noFill/>
              <a:miter lim="800000"/>
              <a:headEnd/>
              <a:tailEnd/>
            </a:ln>
          </p:spPr>
          <p:txBody>
            <a:bodyPr>
              <a:spAutoFit/>
            </a:bodyPr>
            <a:lstStyle/>
            <a:p>
              <a:pPr algn="ctr">
                <a:spcBef>
                  <a:spcPct val="50000"/>
                </a:spcBef>
              </a:pPr>
              <a:r>
                <a:rPr lang="en-US" altLang="zh-CN" b="1">
                  <a:solidFill>
                    <a:schemeClr val="accent2"/>
                  </a:solidFill>
                </a:rPr>
                <a:t>Topic-sentiment dynamics</a:t>
              </a:r>
              <a:r>
                <a:rPr lang="en-US" altLang="zh-CN" b="1"/>
                <a:t> (Topic = </a:t>
              </a:r>
              <a:r>
                <a:rPr lang="en-US" altLang="zh-CN" b="1" i="1">
                  <a:solidFill>
                    <a:srgbClr val="800080"/>
                  </a:solidFill>
                  <a:latin typeface="Times New Roman" pitchFamily="18" charset="0"/>
                </a:rPr>
                <a:t>Price</a:t>
              </a:r>
              <a:r>
                <a:rPr lang="en-US" altLang="zh-CN" b="1"/>
                <a:t>)</a:t>
              </a:r>
            </a:p>
          </p:txBody>
        </p:sp>
        <p:sp>
          <p:nvSpPr>
            <p:cNvPr id="22580" name="Text Box 22"/>
            <p:cNvSpPr txBox="1">
              <a:spLocks noChangeArrowheads="1"/>
            </p:cNvSpPr>
            <p:nvPr/>
          </p:nvSpPr>
          <p:spPr bwMode="auto">
            <a:xfrm>
              <a:off x="4324" y="1558"/>
              <a:ext cx="528" cy="153"/>
            </a:xfrm>
            <a:prstGeom prst="rect">
              <a:avLst/>
            </a:prstGeom>
            <a:noFill/>
            <a:ln w="9525">
              <a:noFill/>
              <a:miter lim="800000"/>
              <a:headEnd/>
              <a:tailEnd/>
            </a:ln>
          </p:spPr>
          <p:txBody>
            <a:bodyPr>
              <a:spAutoFit/>
            </a:bodyPr>
            <a:lstStyle/>
            <a:p>
              <a:pPr>
                <a:spcBef>
                  <a:spcPct val="50000"/>
                </a:spcBef>
              </a:pPr>
              <a:r>
                <a:rPr lang="en-US" altLang="zh-CN" sz="1400" b="1"/>
                <a:t>Neutral</a:t>
              </a:r>
            </a:p>
          </p:txBody>
        </p:sp>
        <p:sp>
          <p:nvSpPr>
            <p:cNvPr id="22581" name="Line 23"/>
            <p:cNvSpPr>
              <a:spLocks noChangeShapeType="1"/>
            </p:cNvSpPr>
            <p:nvPr/>
          </p:nvSpPr>
          <p:spPr bwMode="auto">
            <a:xfrm>
              <a:off x="4060" y="1371"/>
              <a:ext cx="264" cy="0"/>
            </a:xfrm>
            <a:prstGeom prst="line">
              <a:avLst/>
            </a:prstGeom>
            <a:noFill/>
            <a:ln w="25400">
              <a:solidFill>
                <a:srgbClr val="FF0000"/>
              </a:solidFill>
              <a:prstDash val="sysDot"/>
              <a:round/>
              <a:headEnd/>
              <a:tailEnd/>
            </a:ln>
          </p:spPr>
          <p:txBody>
            <a:bodyPr/>
            <a:lstStyle/>
            <a:p>
              <a:endParaRPr lang="zh-CN" altLang="en-US"/>
            </a:p>
          </p:txBody>
        </p:sp>
      </p:grpSp>
      <p:grpSp>
        <p:nvGrpSpPr>
          <p:cNvPr id="3" name="Group 53"/>
          <p:cNvGrpSpPr>
            <a:grpSpLocks/>
          </p:cNvGrpSpPr>
          <p:nvPr/>
        </p:nvGrpSpPr>
        <p:grpSpPr bwMode="auto">
          <a:xfrm>
            <a:off x="430213" y="1290638"/>
            <a:ext cx="4830762" cy="3200400"/>
            <a:chOff x="240" y="1776"/>
            <a:chExt cx="2809" cy="2112"/>
          </a:xfrm>
        </p:grpSpPr>
        <p:sp>
          <p:nvSpPr>
            <p:cNvPr id="22537" name="Rectangle 6"/>
            <p:cNvSpPr>
              <a:spLocks noChangeArrowheads="1"/>
            </p:cNvSpPr>
            <p:nvPr/>
          </p:nvSpPr>
          <p:spPr bwMode="auto">
            <a:xfrm>
              <a:off x="240" y="2087"/>
              <a:ext cx="2754" cy="1801"/>
            </a:xfrm>
            <a:prstGeom prst="rect">
              <a:avLst/>
            </a:prstGeom>
            <a:noFill/>
            <a:ln w="9525">
              <a:solidFill>
                <a:schemeClr val="tx1"/>
              </a:solidFill>
              <a:miter lim="800000"/>
              <a:headEnd/>
              <a:tailEnd/>
            </a:ln>
          </p:spPr>
          <p:txBody>
            <a:bodyPr wrap="none" anchor="ctr"/>
            <a:lstStyle/>
            <a:p>
              <a:endParaRPr lang="en-US" altLang="zh-CN"/>
            </a:p>
          </p:txBody>
        </p:sp>
        <p:sp>
          <p:nvSpPr>
            <p:cNvPr id="22538" name="Text Box 7"/>
            <p:cNvSpPr txBox="1">
              <a:spLocks noChangeArrowheads="1"/>
            </p:cNvSpPr>
            <p:nvPr/>
          </p:nvSpPr>
          <p:spPr bwMode="auto">
            <a:xfrm>
              <a:off x="1150" y="2102"/>
              <a:ext cx="1568" cy="222"/>
            </a:xfrm>
            <a:prstGeom prst="rect">
              <a:avLst/>
            </a:prstGeom>
            <a:noFill/>
            <a:ln w="9525">
              <a:noFill/>
              <a:miter lim="800000"/>
              <a:headEnd/>
              <a:tailEnd/>
            </a:ln>
          </p:spPr>
          <p:txBody>
            <a:bodyPr>
              <a:spAutoFit/>
            </a:bodyPr>
            <a:lstStyle/>
            <a:p>
              <a:pPr>
                <a:spcBef>
                  <a:spcPct val="50000"/>
                </a:spcBef>
              </a:pPr>
              <a:r>
                <a:rPr lang="en-US" altLang="zh-CN" sz="1600" b="1"/>
                <a:t>Query:   </a:t>
              </a:r>
              <a:r>
                <a:rPr lang="en-US" altLang="zh-CN" sz="1600" b="1" i="1">
                  <a:latin typeface="Times New Roman" pitchFamily="18" charset="0"/>
                </a:rPr>
                <a:t>Dell Laptop</a:t>
              </a:r>
            </a:p>
          </p:txBody>
        </p:sp>
        <p:sp>
          <p:nvSpPr>
            <p:cNvPr id="22539" name="Text Box 8"/>
            <p:cNvSpPr txBox="1">
              <a:spLocks noChangeArrowheads="1"/>
            </p:cNvSpPr>
            <p:nvPr/>
          </p:nvSpPr>
          <p:spPr bwMode="auto">
            <a:xfrm>
              <a:off x="736" y="1776"/>
              <a:ext cx="2203" cy="242"/>
            </a:xfrm>
            <a:prstGeom prst="rect">
              <a:avLst/>
            </a:prstGeom>
            <a:noFill/>
            <a:ln w="9525">
              <a:noFill/>
              <a:miter lim="800000"/>
              <a:headEnd/>
              <a:tailEnd/>
            </a:ln>
          </p:spPr>
          <p:txBody>
            <a:bodyPr>
              <a:spAutoFit/>
            </a:bodyPr>
            <a:lstStyle/>
            <a:p>
              <a:pPr>
                <a:spcBef>
                  <a:spcPct val="50000"/>
                </a:spcBef>
              </a:pPr>
              <a:r>
                <a:rPr lang="en-US" altLang="zh-CN" b="1">
                  <a:solidFill>
                    <a:schemeClr val="accent2"/>
                  </a:solidFill>
                </a:rPr>
                <a:t>Topic-sentiment summary</a:t>
              </a:r>
            </a:p>
          </p:txBody>
        </p:sp>
        <p:sp>
          <p:nvSpPr>
            <p:cNvPr id="22540" name="Line 24"/>
            <p:cNvSpPr>
              <a:spLocks noChangeShapeType="1"/>
            </p:cNvSpPr>
            <p:nvPr/>
          </p:nvSpPr>
          <p:spPr bwMode="auto">
            <a:xfrm>
              <a:off x="240" y="2366"/>
              <a:ext cx="2754" cy="0"/>
            </a:xfrm>
            <a:prstGeom prst="line">
              <a:avLst/>
            </a:prstGeom>
            <a:noFill/>
            <a:ln w="9525">
              <a:solidFill>
                <a:schemeClr val="tx1"/>
              </a:solidFill>
              <a:round/>
              <a:headEnd/>
              <a:tailEnd/>
            </a:ln>
          </p:spPr>
          <p:txBody>
            <a:bodyPr/>
            <a:lstStyle/>
            <a:p>
              <a:endParaRPr lang="zh-CN" altLang="en-US"/>
            </a:p>
          </p:txBody>
        </p:sp>
        <p:sp>
          <p:nvSpPr>
            <p:cNvPr id="22541" name="Text Box 25"/>
            <p:cNvSpPr txBox="1">
              <a:spLocks noChangeArrowheads="1"/>
            </p:cNvSpPr>
            <p:nvPr/>
          </p:nvSpPr>
          <p:spPr bwMode="auto">
            <a:xfrm>
              <a:off x="979" y="2397"/>
              <a:ext cx="755" cy="222"/>
            </a:xfrm>
            <a:prstGeom prst="rect">
              <a:avLst/>
            </a:prstGeom>
            <a:noFill/>
            <a:ln w="9525">
              <a:noFill/>
              <a:miter lim="800000"/>
              <a:headEnd/>
              <a:tailEnd/>
            </a:ln>
          </p:spPr>
          <p:txBody>
            <a:bodyPr>
              <a:spAutoFit/>
            </a:bodyPr>
            <a:lstStyle/>
            <a:p>
              <a:pPr>
                <a:spcBef>
                  <a:spcPct val="50000"/>
                </a:spcBef>
              </a:pPr>
              <a:r>
                <a:rPr lang="en-US" altLang="zh-CN" sz="1600" b="1">
                  <a:solidFill>
                    <a:srgbClr val="CC0000"/>
                  </a:solidFill>
                </a:rPr>
                <a:t>positive</a:t>
              </a:r>
            </a:p>
          </p:txBody>
        </p:sp>
        <p:sp>
          <p:nvSpPr>
            <p:cNvPr id="22542" name="Text Box 26"/>
            <p:cNvSpPr txBox="1">
              <a:spLocks noChangeArrowheads="1"/>
            </p:cNvSpPr>
            <p:nvPr/>
          </p:nvSpPr>
          <p:spPr bwMode="auto">
            <a:xfrm>
              <a:off x="1619" y="2397"/>
              <a:ext cx="755" cy="222"/>
            </a:xfrm>
            <a:prstGeom prst="rect">
              <a:avLst/>
            </a:prstGeom>
            <a:noFill/>
            <a:ln w="9525">
              <a:noFill/>
              <a:miter lim="800000"/>
              <a:headEnd/>
              <a:tailEnd/>
            </a:ln>
          </p:spPr>
          <p:txBody>
            <a:bodyPr>
              <a:spAutoFit/>
            </a:bodyPr>
            <a:lstStyle/>
            <a:p>
              <a:pPr>
                <a:spcBef>
                  <a:spcPct val="50000"/>
                </a:spcBef>
              </a:pPr>
              <a:r>
                <a:rPr lang="en-US" altLang="zh-CN" sz="1600" b="1"/>
                <a:t>negative</a:t>
              </a:r>
            </a:p>
          </p:txBody>
        </p:sp>
        <p:sp>
          <p:nvSpPr>
            <p:cNvPr id="22543" name="Text Box 27"/>
            <p:cNvSpPr txBox="1">
              <a:spLocks noChangeArrowheads="1"/>
            </p:cNvSpPr>
            <p:nvPr/>
          </p:nvSpPr>
          <p:spPr bwMode="auto">
            <a:xfrm>
              <a:off x="263" y="3329"/>
              <a:ext cx="1393" cy="294"/>
            </a:xfrm>
            <a:prstGeom prst="rect">
              <a:avLst/>
            </a:prstGeom>
            <a:noFill/>
            <a:ln w="9525">
              <a:noFill/>
              <a:miter lim="800000"/>
              <a:headEnd/>
              <a:tailEnd/>
            </a:ln>
          </p:spPr>
          <p:txBody>
            <a:bodyPr>
              <a:spAutoFit/>
            </a:bodyPr>
            <a:lstStyle/>
            <a:p>
              <a:pPr>
                <a:lnSpc>
                  <a:spcPct val="60000"/>
                </a:lnSpc>
                <a:spcBef>
                  <a:spcPct val="25000"/>
                </a:spcBef>
              </a:pPr>
              <a:r>
                <a:rPr lang="en-US" altLang="zh-CN" sz="1600" b="1">
                  <a:solidFill>
                    <a:srgbClr val="0033CC"/>
                  </a:solidFill>
                </a:rPr>
                <a:t>Topic 2</a:t>
              </a:r>
            </a:p>
            <a:p>
              <a:pPr>
                <a:lnSpc>
                  <a:spcPct val="60000"/>
                </a:lnSpc>
                <a:spcBef>
                  <a:spcPct val="25000"/>
                </a:spcBef>
              </a:pPr>
              <a:r>
                <a:rPr lang="en-US" altLang="zh-CN" sz="1600" b="1">
                  <a:solidFill>
                    <a:srgbClr val="0033CC"/>
                  </a:solidFill>
                  <a:latin typeface="Times New Roman" pitchFamily="18" charset="0"/>
                </a:rPr>
                <a:t>(</a:t>
              </a:r>
              <a:r>
                <a:rPr lang="en-US" altLang="zh-CN" sz="1600" b="1" i="1">
                  <a:solidFill>
                    <a:srgbClr val="0033CC"/>
                  </a:solidFill>
                  <a:latin typeface="Times New Roman" pitchFamily="18" charset="0"/>
                </a:rPr>
                <a:t>Battery</a:t>
              </a:r>
              <a:r>
                <a:rPr lang="en-US" altLang="zh-CN" sz="1600" b="1">
                  <a:latin typeface="Times New Roman" pitchFamily="18" charset="0"/>
                </a:rPr>
                <a:t>)</a:t>
              </a:r>
              <a:r>
                <a:rPr lang="en-US" altLang="zh-CN" sz="1600" b="1"/>
                <a:t> </a:t>
              </a:r>
            </a:p>
          </p:txBody>
        </p:sp>
        <p:sp>
          <p:nvSpPr>
            <p:cNvPr id="22544" name="Text Box 28"/>
            <p:cNvSpPr txBox="1">
              <a:spLocks noChangeArrowheads="1"/>
            </p:cNvSpPr>
            <p:nvPr/>
          </p:nvSpPr>
          <p:spPr bwMode="auto">
            <a:xfrm>
              <a:off x="263" y="2770"/>
              <a:ext cx="677" cy="295"/>
            </a:xfrm>
            <a:prstGeom prst="rect">
              <a:avLst/>
            </a:prstGeom>
            <a:noFill/>
            <a:ln w="9525">
              <a:noFill/>
              <a:miter lim="800000"/>
              <a:headEnd/>
              <a:tailEnd/>
            </a:ln>
          </p:spPr>
          <p:txBody>
            <a:bodyPr>
              <a:spAutoFit/>
            </a:bodyPr>
            <a:lstStyle/>
            <a:p>
              <a:pPr>
                <a:lnSpc>
                  <a:spcPct val="60000"/>
                </a:lnSpc>
                <a:spcBef>
                  <a:spcPct val="25000"/>
                </a:spcBef>
              </a:pPr>
              <a:r>
                <a:rPr lang="en-US" altLang="zh-CN" sz="1600" b="1">
                  <a:solidFill>
                    <a:srgbClr val="800080"/>
                  </a:solidFill>
                </a:rPr>
                <a:t>Topic 1</a:t>
              </a:r>
            </a:p>
            <a:p>
              <a:pPr>
                <a:lnSpc>
                  <a:spcPct val="60000"/>
                </a:lnSpc>
                <a:spcBef>
                  <a:spcPct val="25000"/>
                </a:spcBef>
              </a:pPr>
              <a:r>
                <a:rPr lang="en-US" altLang="zh-CN" sz="1600" b="1">
                  <a:solidFill>
                    <a:srgbClr val="800080"/>
                  </a:solidFill>
                  <a:latin typeface="Times New Roman" pitchFamily="18" charset="0"/>
                </a:rPr>
                <a:t>(</a:t>
              </a:r>
              <a:r>
                <a:rPr lang="en-US" altLang="zh-CN" sz="1600" b="1" i="1">
                  <a:solidFill>
                    <a:srgbClr val="800080"/>
                  </a:solidFill>
                  <a:latin typeface="Times New Roman" pitchFamily="18" charset="0"/>
                </a:rPr>
                <a:t>Price</a:t>
              </a:r>
              <a:r>
                <a:rPr lang="en-US" altLang="zh-CN" sz="1600" b="1">
                  <a:solidFill>
                    <a:srgbClr val="800080"/>
                  </a:solidFill>
                  <a:latin typeface="Times New Roman" pitchFamily="18" charset="0"/>
                </a:rPr>
                <a:t>)</a:t>
              </a:r>
              <a:r>
                <a:rPr lang="en-US" altLang="zh-CN" sz="1600" b="1">
                  <a:solidFill>
                    <a:srgbClr val="800080"/>
                  </a:solidFill>
                </a:rPr>
                <a:t> </a:t>
              </a:r>
            </a:p>
          </p:txBody>
        </p:sp>
        <p:sp>
          <p:nvSpPr>
            <p:cNvPr id="22545" name="Line 29"/>
            <p:cNvSpPr>
              <a:spLocks noChangeShapeType="1"/>
            </p:cNvSpPr>
            <p:nvPr/>
          </p:nvSpPr>
          <p:spPr bwMode="auto">
            <a:xfrm>
              <a:off x="979" y="3205"/>
              <a:ext cx="220" cy="0"/>
            </a:xfrm>
            <a:prstGeom prst="line">
              <a:avLst/>
            </a:prstGeom>
            <a:noFill/>
            <a:ln w="9525">
              <a:solidFill>
                <a:schemeClr val="tx1"/>
              </a:solidFill>
              <a:round/>
              <a:headEnd/>
              <a:tailEnd/>
            </a:ln>
          </p:spPr>
          <p:txBody>
            <a:bodyPr/>
            <a:lstStyle/>
            <a:p>
              <a:endParaRPr lang="zh-CN" altLang="en-US"/>
            </a:p>
          </p:txBody>
        </p:sp>
        <p:sp>
          <p:nvSpPr>
            <p:cNvPr id="22546" name="AutoShape 30"/>
            <p:cNvSpPr>
              <a:spLocks noChangeArrowheads="1"/>
            </p:cNvSpPr>
            <p:nvPr/>
          </p:nvSpPr>
          <p:spPr bwMode="auto">
            <a:xfrm>
              <a:off x="979" y="2646"/>
              <a:ext cx="606" cy="1180"/>
            </a:xfrm>
            <a:prstGeom prst="roundRect">
              <a:avLst>
                <a:gd name="adj" fmla="val 16667"/>
              </a:avLst>
            </a:prstGeom>
            <a:solidFill>
              <a:srgbClr val="FFCCFF"/>
            </a:solidFill>
            <a:ln w="9525">
              <a:noFill/>
              <a:round/>
              <a:headEnd/>
              <a:tailEnd/>
            </a:ln>
          </p:spPr>
          <p:txBody>
            <a:bodyPr wrap="none" anchor="ctr"/>
            <a:lstStyle/>
            <a:p>
              <a:endParaRPr lang="en-US" altLang="zh-CN"/>
            </a:p>
          </p:txBody>
        </p:sp>
        <p:sp>
          <p:nvSpPr>
            <p:cNvPr id="22547" name="Text Box 31"/>
            <p:cNvSpPr txBox="1">
              <a:spLocks noChangeArrowheads="1"/>
            </p:cNvSpPr>
            <p:nvPr/>
          </p:nvSpPr>
          <p:spPr bwMode="auto">
            <a:xfrm>
              <a:off x="2294" y="2397"/>
              <a:ext cx="755" cy="222"/>
            </a:xfrm>
            <a:prstGeom prst="rect">
              <a:avLst/>
            </a:prstGeom>
            <a:noFill/>
            <a:ln w="9525">
              <a:noFill/>
              <a:miter lim="800000"/>
              <a:headEnd/>
              <a:tailEnd/>
            </a:ln>
          </p:spPr>
          <p:txBody>
            <a:bodyPr>
              <a:spAutoFit/>
            </a:bodyPr>
            <a:lstStyle/>
            <a:p>
              <a:pPr>
                <a:spcBef>
                  <a:spcPct val="50000"/>
                </a:spcBef>
              </a:pPr>
              <a:r>
                <a:rPr lang="en-US" altLang="zh-CN" sz="1600" b="1">
                  <a:solidFill>
                    <a:schemeClr val="hlink"/>
                  </a:solidFill>
                </a:rPr>
                <a:t>neutral</a:t>
              </a:r>
            </a:p>
          </p:txBody>
        </p:sp>
        <p:sp>
          <p:nvSpPr>
            <p:cNvPr id="22548" name="AutoShape 32"/>
            <p:cNvSpPr>
              <a:spLocks noChangeArrowheads="1"/>
            </p:cNvSpPr>
            <p:nvPr/>
          </p:nvSpPr>
          <p:spPr bwMode="auto">
            <a:xfrm>
              <a:off x="1640" y="2646"/>
              <a:ext cx="606" cy="1180"/>
            </a:xfrm>
            <a:prstGeom prst="roundRect">
              <a:avLst>
                <a:gd name="adj" fmla="val 16667"/>
              </a:avLst>
            </a:prstGeom>
            <a:solidFill>
              <a:srgbClr val="EAEAEA"/>
            </a:solidFill>
            <a:ln w="9525">
              <a:noFill/>
              <a:round/>
              <a:headEnd/>
              <a:tailEnd/>
            </a:ln>
          </p:spPr>
          <p:txBody>
            <a:bodyPr wrap="none" anchor="ctr"/>
            <a:lstStyle/>
            <a:p>
              <a:endParaRPr lang="en-US" altLang="zh-CN"/>
            </a:p>
          </p:txBody>
        </p:sp>
        <p:sp>
          <p:nvSpPr>
            <p:cNvPr id="22549" name="AutoShape 33"/>
            <p:cNvSpPr>
              <a:spLocks noChangeArrowheads="1"/>
            </p:cNvSpPr>
            <p:nvPr/>
          </p:nvSpPr>
          <p:spPr bwMode="auto">
            <a:xfrm>
              <a:off x="2301" y="2646"/>
              <a:ext cx="605" cy="1180"/>
            </a:xfrm>
            <a:prstGeom prst="roundRect">
              <a:avLst>
                <a:gd name="adj" fmla="val 16667"/>
              </a:avLst>
            </a:prstGeom>
            <a:solidFill>
              <a:srgbClr val="CCFFCC"/>
            </a:solidFill>
            <a:ln w="9525">
              <a:noFill/>
              <a:round/>
              <a:headEnd/>
              <a:tailEnd/>
            </a:ln>
          </p:spPr>
          <p:txBody>
            <a:bodyPr wrap="none" anchor="ctr"/>
            <a:lstStyle/>
            <a:p>
              <a:endParaRPr lang="en-US" altLang="zh-CN"/>
            </a:p>
          </p:txBody>
        </p:sp>
        <p:sp>
          <p:nvSpPr>
            <p:cNvPr id="22550" name="Line 34"/>
            <p:cNvSpPr>
              <a:spLocks noChangeShapeType="1"/>
            </p:cNvSpPr>
            <p:nvPr/>
          </p:nvSpPr>
          <p:spPr bwMode="auto">
            <a:xfrm>
              <a:off x="318" y="3228"/>
              <a:ext cx="2588" cy="0"/>
            </a:xfrm>
            <a:prstGeom prst="line">
              <a:avLst/>
            </a:prstGeom>
            <a:noFill/>
            <a:ln w="9525">
              <a:solidFill>
                <a:schemeClr val="tx1"/>
              </a:solidFill>
              <a:round/>
              <a:headEnd/>
              <a:tailEnd/>
            </a:ln>
          </p:spPr>
          <p:txBody>
            <a:bodyPr/>
            <a:lstStyle/>
            <a:p>
              <a:endParaRPr lang="zh-CN" altLang="en-US"/>
            </a:p>
          </p:txBody>
        </p:sp>
        <p:sp>
          <p:nvSpPr>
            <p:cNvPr id="22551" name="Rectangle 35"/>
            <p:cNvSpPr>
              <a:spLocks noChangeArrowheads="1"/>
            </p:cNvSpPr>
            <p:nvPr/>
          </p:nvSpPr>
          <p:spPr bwMode="auto">
            <a:xfrm>
              <a:off x="373" y="3080"/>
              <a:ext cx="220" cy="63"/>
            </a:xfrm>
            <a:prstGeom prst="rect">
              <a:avLst/>
            </a:prstGeom>
            <a:solidFill>
              <a:srgbClr val="FF0000"/>
            </a:solidFill>
            <a:ln w="9525">
              <a:solidFill>
                <a:schemeClr val="tx1"/>
              </a:solidFill>
              <a:miter lim="800000"/>
              <a:headEnd/>
              <a:tailEnd/>
            </a:ln>
          </p:spPr>
          <p:txBody>
            <a:bodyPr wrap="none" anchor="ctr"/>
            <a:lstStyle/>
            <a:p>
              <a:endParaRPr lang="en-US" altLang="zh-CN"/>
            </a:p>
          </p:txBody>
        </p:sp>
        <p:sp>
          <p:nvSpPr>
            <p:cNvPr id="22552" name="Rectangle 36"/>
            <p:cNvSpPr>
              <a:spLocks noChangeArrowheads="1"/>
            </p:cNvSpPr>
            <p:nvPr/>
          </p:nvSpPr>
          <p:spPr bwMode="auto">
            <a:xfrm>
              <a:off x="593" y="3080"/>
              <a:ext cx="166" cy="63"/>
            </a:xfrm>
            <a:prstGeom prst="rect">
              <a:avLst/>
            </a:prstGeom>
            <a:solidFill>
              <a:srgbClr val="000000"/>
            </a:solidFill>
            <a:ln w="9525">
              <a:solidFill>
                <a:schemeClr val="tx1"/>
              </a:solidFill>
              <a:miter lim="800000"/>
              <a:headEnd/>
              <a:tailEnd/>
            </a:ln>
          </p:spPr>
          <p:txBody>
            <a:bodyPr wrap="none" anchor="ctr"/>
            <a:lstStyle/>
            <a:p>
              <a:endParaRPr lang="en-US" altLang="zh-CN"/>
            </a:p>
          </p:txBody>
        </p:sp>
        <p:sp>
          <p:nvSpPr>
            <p:cNvPr id="22553" name="Rectangle 37"/>
            <p:cNvSpPr>
              <a:spLocks noChangeArrowheads="1"/>
            </p:cNvSpPr>
            <p:nvPr/>
          </p:nvSpPr>
          <p:spPr bwMode="auto">
            <a:xfrm>
              <a:off x="350" y="3640"/>
              <a:ext cx="117" cy="62"/>
            </a:xfrm>
            <a:prstGeom prst="rect">
              <a:avLst/>
            </a:prstGeom>
            <a:solidFill>
              <a:srgbClr val="FF0000"/>
            </a:solidFill>
            <a:ln w="9525">
              <a:solidFill>
                <a:schemeClr val="tx1"/>
              </a:solidFill>
              <a:miter lim="800000"/>
              <a:headEnd/>
              <a:tailEnd/>
            </a:ln>
          </p:spPr>
          <p:txBody>
            <a:bodyPr wrap="none" anchor="ctr"/>
            <a:lstStyle/>
            <a:p>
              <a:endParaRPr lang="en-US" altLang="zh-CN"/>
            </a:p>
          </p:txBody>
        </p:sp>
        <p:sp>
          <p:nvSpPr>
            <p:cNvPr id="22554" name="Rectangle 38"/>
            <p:cNvSpPr>
              <a:spLocks noChangeArrowheads="1"/>
            </p:cNvSpPr>
            <p:nvPr/>
          </p:nvSpPr>
          <p:spPr bwMode="auto">
            <a:xfrm>
              <a:off x="467" y="3640"/>
              <a:ext cx="331" cy="62"/>
            </a:xfrm>
            <a:prstGeom prst="rect">
              <a:avLst/>
            </a:prstGeom>
            <a:solidFill>
              <a:srgbClr val="000000"/>
            </a:solidFill>
            <a:ln w="9525">
              <a:solidFill>
                <a:schemeClr val="tx1"/>
              </a:solidFill>
              <a:miter lim="800000"/>
              <a:headEnd/>
              <a:tailEnd/>
            </a:ln>
          </p:spPr>
          <p:txBody>
            <a:bodyPr wrap="none" anchor="ctr"/>
            <a:lstStyle/>
            <a:p>
              <a:endParaRPr lang="en-US" altLang="zh-CN"/>
            </a:p>
          </p:txBody>
        </p:sp>
        <p:sp>
          <p:nvSpPr>
            <p:cNvPr id="22555" name="Text Box 39"/>
            <p:cNvSpPr txBox="1">
              <a:spLocks noChangeArrowheads="1"/>
            </p:cNvSpPr>
            <p:nvPr/>
          </p:nvSpPr>
          <p:spPr bwMode="auto">
            <a:xfrm>
              <a:off x="1695" y="3266"/>
              <a:ext cx="551" cy="183"/>
            </a:xfrm>
            <a:prstGeom prst="rect">
              <a:avLst/>
            </a:prstGeom>
            <a:noFill/>
            <a:ln w="9525">
              <a:noFill/>
              <a:miter lim="800000"/>
              <a:headEnd/>
              <a:tailEnd/>
            </a:ln>
          </p:spPr>
          <p:txBody>
            <a:bodyPr lIns="0" tIns="0" rIns="0" bIns="0">
              <a:spAutoFit/>
            </a:bodyPr>
            <a:lstStyle/>
            <a:p>
              <a:pPr>
                <a:spcBef>
                  <a:spcPct val="50000"/>
                </a:spcBef>
                <a:buFontTx/>
                <a:buChar char="•"/>
              </a:pPr>
              <a:r>
                <a:rPr lang="en-US" altLang="zh-CN" sz="900">
                  <a:solidFill>
                    <a:srgbClr val="0033CC"/>
                  </a:solidFill>
                </a:rPr>
                <a:t> my Dell battery </a:t>
              </a:r>
              <a:br>
                <a:rPr lang="en-US" altLang="zh-CN" sz="900">
                  <a:solidFill>
                    <a:srgbClr val="0033CC"/>
                  </a:solidFill>
                </a:rPr>
              </a:br>
              <a:r>
                <a:rPr lang="en-US" altLang="zh-CN" sz="900">
                  <a:solidFill>
                    <a:srgbClr val="0033CC"/>
                  </a:solidFill>
                </a:rPr>
                <a:t>sucks </a:t>
              </a:r>
            </a:p>
          </p:txBody>
        </p:sp>
        <p:sp>
          <p:nvSpPr>
            <p:cNvPr id="22556" name="Text Box 40"/>
            <p:cNvSpPr txBox="1">
              <a:spLocks noChangeArrowheads="1"/>
            </p:cNvSpPr>
            <p:nvPr/>
          </p:nvSpPr>
          <p:spPr bwMode="auto">
            <a:xfrm>
              <a:off x="1695" y="3486"/>
              <a:ext cx="551" cy="183"/>
            </a:xfrm>
            <a:prstGeom prst="rect">
              <a:avLst/>
            </a:prstGeom>
            <a:noFill/>
            <a:ln w="9525">
              <a:noFill/>
              <a:miter lim="800000"/>
              <a:headEnd/>
              <a:tailEnd/>
            </a:ln>
          </p:spPr>
          <p:txBody>
            <a:bodyPr lIns="0" tIns="0" rIns="0" bIns="0">
              <a:spAutoFit/>
            </a:bodyPr>
            <a:lstStyle/>
            <a:p>
              <a:pPr>
                <a:spcBef>
                  <a:spcPct val="50000"/>
                </a:spcBef>
                <a:buFontTx/>
                <a:buChar char="•"/>
              </a:pPr>
              <a:r>
                <a:rPr lang="en-US" altLang="zh-CN" sz="900">
                  <a:solidFill>
                    <a:srgbClr val="0033CC"/>
                  </a:solidFill>
                </a:rPr>
                <a:t> Stupid Dell laptop battery</a:t>
              </a:r>
            </a:p>
          </p:txBody>
        </p:sp>
        <p:sp>
          <p:nvSpPr>
            <p:cNvPr id="22557" name="Text Box 41"/>
            <p:cNvSpPr txBox="1">
              <a:spLocks noChangeArrowheads="1"/>
            </p:cNvSpPr>
            <p:nvPr/>
          </p:nvSpPr>
          <p:spPr bwMode="auto">
            <a:xfrm>
              <a:off x="1027" y="3273"/>
              <a:ext cx="551" cy="457"/>
            </a:xfrm>
            <a:prstGeom prst="rect">
              <a:avLst/>
            </a:prstGeom>
            <a:noFill/>
            <a:ln w="9525">
              <a:noFill/>
              <a:miter lim="800000"/>
              <a:headEnd/>
              <a:tailEnd/>
            </a:ln>
          </p:spPr>
          <p:txBody>
            <a:bodyPr lIns="0" tIns="0" rIns="0" bIns="0">
              <a:spAutoFit/>
            </a:bodyPr>
            <a:lstStyle/>
            <a:p>
              <a:pPr>
                <a:spcBef>
                  <a:spcPct val="50000"/>
                </a:spcBef>
                <a:buFontTx/>
                <a:buChar char="•"/>
              </a:pPr>
              <a:r>
                <a:rPr lang="en-US" altLang="zh-CN" sz="900">
                  <a:solidFill>
                    <a:srgbClr val="0033CC"/>
                  </a:solidFill>
                </a:rPr>
                <a:t> One thing I really like about this Dell battery is the Express Charge feature. </a:t>
              </a:r>
            </a:p>
          </p:txBody>
        </p:sp>
        <p:sp>
          <p:nvSpPr>
            <p:cNvPr id="22558" name="Text Box 42"/>
            <p:cNvSpPr txBox="1">
              <a:spLocks noChangeArrowheads="1"/>
            </p:cNvSpPr>
            <p:nvPr/>
          </p:nvSpPr>
          <p:spPr bwMode="auto">
            <a:xfrm>
              <a:off x="2349" y="3281"/>
              <a:ext cx="551" cy="183"/>
            </a:xfrm>
            <a:prstGeom prst="rect">
              <a:avLst/>
            </a:prstGeom>
            <a:noFill/>
            <a:ln w="9525">
              <a:noFill/>
              <a:miter lim="800000"/>
              <a:headEnd/>
              <a:tailEnd/>
            </a:ln>
          </p:spPr>
          <p:txBody>
            <a:bodyPr lIns="0" tIns="0" rIns="0" bIns="0">
              <a:spAutoFit/>
            </a:bodyPr>
            <a:lstStyle/>
            <a:p>
              <a:pPr>
                <a:spcBef>
                  <a:spcPct val="50000"/>
                </a:spcBef>
                <a:buFontTx/>
                <a:buChar char="•"/>
              </a:pPr>
              <a:r>
                <a:rPr lang="en-US" altLang="zh-CN" sz="900">
                  <a:solidFill>
                    <a:srgbClr val="0033CC"/>
                  </a:solidFill>
                </a:rPr>
                <a:t> i still want a free battery from dell..</a:t>
              </a:r>
            </a:p>
          </p:txBody>
        </p:sp>
        <p:sp>
          <p:nvSpPr>
            <p:cNvPr id="22559" name="Text Box 43"/>
            <p:cNvSpPr txBox="1">
              <a:spLocks noChangeArrowheads="1"/>
            </p:cNvSpPr>
            <p:nvPr/>
          </p:nvSpPr>
          <p:spPr bwMode="auto">
            <a:xfrm>
              <a:off x="2349" y="3594"/>
              <a:ext cx="551" cy="91"/>
            </a:xfrm>
            <a:prstGeom prst="rect">
              <a:avLst/>
            </a:prstGeom>
            <a:noFill/>
            <a:ln w="9525">
              <a:noFill/>
              <a:miter lim="800000"/>
              <a:headEnd/>
              <a:tailEnd/>
            </a:ln>
          </p:spPr>
          <p:txBody>
            <a:bodyPr lIns="0" tIns="0" rIns="0" bIns="0">
              <a:spAutoFit/>
            </a:bodyPr>
            <a:lstStyle/>
            <a:p>
              <a:pPr>
                <a:spcBef>
                  <a:spcPct val="50000"/>
                </a:spcBef>
                <a:buFontTx/>
                <a:buChar char="•"/>
              </a:pPr>
              <a:r>
                <a:rPr lang="en-US" altLang="zh-CN" sz="900">
                  <a:solidFill>
                    <a:srgbClr val="0033CC"/>
                  </a:solidFill>
                </a:rPr>
                <a:t> …… </a:t>
              </a:r>
            </a:p>
          </p:txBody>
        </p:sp>
        <p:sp>
          <p:nvSpPr>
            <p:cNvPr id="22560" name="Text Box 44"/>
            <p:cNvSpPr txBox="1">
              <a:spLocks noChangeArrowheads="1"/>
            </p:cNvSpPr>
            <p:nvPr/>
          </p:nvSpPr>
          <p:spPr bwMode="auto">
            <a:xfrm>
              <a:off x="1702" y="3669"/>
              <a:ext cx="550" cy="91"/>
            </a:xfrm>
            <a:prstGeom prst="rect">
              <a:avLst/>
            </a:prstGeom>
            <a:noFill/>
            <a:ln w="9525">
              <a:noFill/>
              <a:miter lim="800000"/>
              <a:headEnd/>
              <a:tailEnd/>
            </a:ln>
          </p:spPr>
          <p:txBody>
            <a:bodyPr lIns="0" tIns="0" rIns="0" bIns="0">
              <a:spAutoFit/>
            </a:bodyPr>
            <a:lstStyle/>
            <a:p>
              <a:pPr>
                <a:spcBef>
                  <a:spcPct val="50000"/>
                </a:spcBef>
                <a:buFontTx/>
                <a:buChar char="•"/>
              </a:pPr>
              <a:r>
                <a:rPr lang="en-US" altLang="zh-CN" sz="900">
                  <a:solidFill>
                    <a:srgbClr val="0033CC"/>
                  </a:solidFill>
                </a:rPr>
                <a:t> …… </a:t>
              </a:r>
            </a:p>
          </p:txBody>
        </p:sp>
        <p:sp>
          <p:nvSpPr>
            <p:cNvPr id="22561" name="Rectangle 45"/>
            <p:cNvSpPr>
              <a:spLocks noChangeArrowheads="1"/>
            </p:cNvSpPr>
            <p:nvPr/>
          </p:nvSpPr>
          <p:spPr bwMode="auto">
            <a:xfrm>
              <a:off x="318" y="2638"/>
              <a:ext cx="2588" cy="559"/>
            </a:xfrm>
            <a:prstGeom prst="rect">
              <a:avLst/>
            </a:prstGeom>
            <a:noFill/>
            <a:ln w="9525">
              <a:solidFill>
                <a:srgbClr val="800080"/>
              </a:solidFill>
              <a:prstDash val="dash"/>
              <a:miter lim="800000"/>
              <a:headEnd/>
              <a:tailEnd/>
            </a:ln>
          </p:spPr>
          <p:txBody>
            <a:bodyPr wrap="none" anchor="ctr"/>
            <a:lstStyle/>
            <a:p>
              <a:endParaRPr lang="en-US" altLang="zh-CN"/>
            </a:p>
          </p:txBody>
        </p:sp>
        <p:sp>
          <p:nvSpPr>
            <p:cNvPr id="22562" name="Rectangle 46"/>
            <p:cNvSpPr>
              <a:spLocks noChangeArrowheads="1"/>
            </p:cNvSpPr>
            <p:nvPr/>
          </p:nvSpPr>
          <p:spPr bwMode="auto">
            <a:xfrm>
              <a:off x="318" y="3259"/>
              <a:ext cx="2588" cy="559"/>
            </a:xfrm>
            <a:prstGeom prst="rect">
              <a:avLst/>
            </a:prstGeom>
            <a:noFill/>
            <a:ln w="9525">
              <a:solidFill>
                <a:srgbClr val="0000FF"/>
              </a:solidFill>
              <a:prstDash val="lgDashDot"/>
              <a:miter lim="800000"/>
              <a:headEnd/>
              <a:tailEnd/>
            </a:ln>
          </p:spPr>
          <p:txBody>
            <a:bodyPr wrap="none" anchor="ctr"/>
            <a:lstStyle/>
            <a:p>
              <a:endParaRPr lang="en-US" altLang="zh-CN"/>
            </a:p>
          </p:txBody>
        </p:sp>
        <p:sp>
          <p:nvSpPr>
            <p:cNvPr id="22563" name="Text Box 47"/>
            <p:cNvSpPr txBox="1">
              <a:spLocks noChangeArrowheads="1"/>
            </p:cNvSpPr>
            <p:nvPr/>
          </p:nvSpPr>
          <p:spPr bwMode="auto">
            <a:xfrm>
              <a:off x="1027" y="2677"/>
              <a:ext cx="551" cy="457"/>
            </a:xfrm>
            <a:prstGeom prst="rect">
              <a:avLst/>
            </a:prstGeom>
            <a:noFill/>
            <a:ln w="9525">
              <a:noFill/>
              <a:miter lim="800000"/>
              <a:headEnd/>
              <a:tailEnd/>
            </a:ln>
          </p:spPr>
          <p:txBody>
            <a:bodyPr lIns="0" tIns="0" rIns="0" bIns="0">
              <a:spAutoFit/>
            </a:bodyPr>
            <a:lstStyle/>
            <a:p>
              <a:pPr>
                <a:spcBef>
                  <a:spcPct val="50000"/>
                </a:spcBef>
                <a:buFontTx/>
                <a:buChar char="•"/>
              </a:pPr>
              <a:r>
                <a:rPr lang="en-US" altLang="zh-CN" sz="900">
                  <a:solidFill>
                    <a:srgbClr val="800080"/>
                  </a:solidFill>
                </a:rPr>
                <a:t> it is the best site and they show Dell coupon code as early as possible </a:t>
              </a:r>
            </a:p>
          </p:txBody>
        </p:sp>
        <p:sp>
          <p:nvSpPr>
            <p:cNvPr id="22564" name="Text Box 48"/>
            <p:cNvSpPr txBox="1">
              <a:spLocks noChangeArrowheads="1"/>
            </p:cNvSpPr>
            <p:nvPr/>
          </p:nvSpPr>
          <p:spPr bwMode="auto">
            <a:xfrm>
              <a:off x="1695" y="2675"/>
              <a:ext cx="551" cy="366"/>
            </a:xfrm>
            <a:prstGeom prst="rect">
              <a:avLst/>
            </a:prstGeom>
            <a:noFill/>
            <a:ln w="9525">
              <a:noFill/>
              <a:miter lim="800000"/>
              <a:headEnd/>
              <a:tailEnd/>
            </a:ln>
          </p:spPr>
          <p:txBody>
            <a:bodyPr lIns="0" tIns="0" rIns="0" bIns="0">
              <a:spAutoFit/>
            </a:bodyPr>
            <a:lstStyle/>
            <a:p>
              <a:pPr>
                <a:spcBef>
                  <a:spcPct val="50000"/>
                </a:spcBef>
                <a:buFontTx/>
                <a:buChar char="•"/>
              </a:pPr>
              <a:r>
                <a:rPr lang="en-US" altLang="zh-CN" sz="900">
                  <a:solidFill>
                    <a:srgbClr val="800080"/>
                  </a:solidFill>
                </a:rPr>
                <a:t> Even though Dell's price is cheaper, we still don't want it. </a:t>
              </a:r>
            </a:p>
          </p:txBody>
        </p:sp>
        <p:sp>
          <p:nvSpPr>
            <p:cNvPr id="22565" name="Text Box 49"/>
            <p:cNvSpPr txBox="1">
              <a:spLocks noChangeArrowheads="1"/>
            </p:cNvSpPr>
            <p:nvPr/>
          </p:nvSpPr>
          <p:spPr bwMode="auto">
            <a:xfrm>
              <a:off x="1695" y="3080"/>
              <a:ext cx="551" cy="91"/>
            </a:xfrm>
            <a:prstGeom prst="rect">
              <a:avLst/>
            </a:prstGeom>
            <a:noFill/>
            <a:ln w="9525">
              <a:noFill/>
              <a:miter lim="800000"/>
              <a:headEnd/>
              <a:tailEnd/>
            </a:ln>
          </p:spPr>
          <p:txBody>
            <a:bodyPr lIns="0" tIns="0" rIns="0" bIns="0">
              <a:spAutoFit/>
            </a:bodyPr>
            <a:lstStyle/>
            <a:p>
              <a:pPr>
                <a:spcBef>
                  <a:spcPct val="50000"/>
                </a:spcBef>
                <a:buFontTx/>
                <a:buChar char="•"/>
              </a:pPr>
              <a:r>
                <a:rPr lang="en-US" altLang="zh-CN" sz="900">
                  <a:solidFill>
                    <a:srgbClr val="800080"/>
                  </a:solidFill>
                </a:rPr>
                <a:t> …… </a:t>
              </a:r>
            </a:p>
          </p:txBody>
        </p:sp>
        <p:sp>
          <p:nvSpPr>
            <p:cNvPr id="22566" name="Text Box 50"/>
            <p:cNvSpPr txBox="1">
              <a:spLocks noChangeArrowheads="1"/>
            </p:cNvSpPr>
            <p:nvPr/>
          </p:nvSpPr>
          <p:spPr bwMode="auto">
            <a:xfrm>
              <a:off x="2349" y="2677"/>
              <a:ext cx="551" cy="274"/>
            </a:xfrm>
            <a:prstGeom prst="rect">
              <a:avLst/>
            </a:prstGeom>
            <a:noFill/>
            <a:ln w="9525">
              <a:noFill/>
              <a:miter lim="800000"/>
              <a:headEnd/>
              <a:tailEnd/>
            </a:ln>
          </p:spPr>
          <p:txBody>
            <a:bodyPr lIns="0" tIns="0" rIns="0" bIns="0">
              <a:spAutoFit/>
            </a:bodyPr>
            <a:lstStyle/>
            <a:p>
              <a:pPr>
                <a:spcBef>
                  <a:spcPct val="50000"/>
                </a:spcBef>
                <a:buFontTx/>
                <a:buChar char="•"/>
              </a:pPr>
              <a:r>
                <a:rPr lang="en-US" altLang="zh-CN" sz="900">
                  <a:solidFill>
                    <a:srgbClr val="800080"/>
                  </a:solidFill>
                </a:rPr>
                <a:t> mac pro vs. dell precision: a price comparis..</a:t>
              </a:r>
            </a:p>
          </p:txBody>
        </p:sp>
        <p:sp>
          <p:nvSpPr>
            <p:cNvPr id="22567" name="Text Box 51"/>
            <p:cNvSpPr txBox="1">
              <a:spLocks noChangeArrowheads="1"/>
            </p:cNvSpPr>
            <p:nvPr/>
          </p:nvSpPr>
          <p:spPr bwMode="auto">
            <a:xfrm>
              <a:off x="2349" y="2980"/>
              <a:ext cx="551" cy="183"/>
            </a:xfrm>
            <a:prstGeom prst="rect">
              <a:avLst/>
            </a:prstGeom>
            <a:noFill/>
            <a:ln w="9525">
              <a:noFill/>
              <a:miter lim="800000"/>
              <a:headEnd/>
              <a:tailEnd/>
            </a:ln>
          </p:spPr>
          <p:txBody>
            <a:bodyPr lIns="0" tIns="0" rIns="0" bIns="0">
              <a:spAutoFit/>
            </a:bodyPr>
            <a:lstStyle/>
            <a:p>
              <a:pPr>
                <a:spcBef>
                  <a:spcPct val="50000"/>
                </a:spcBef>
                <a:buFontTx/>
                <a:buChar char="•"/>
              </a:pPr>
              <a:r>
                <a:rPr lang="en-US" altLang="zh-CN" sz="900">
                  <a:solidFill>
                    <a:srgbClr val="800080"/>
                  </a:solidFill>
                </a:rPr>
                <a:t> DELL is trading at $24.66</a:t>
              </a:r>
            </a:p>
          </p:txBody>
        </p:sp>
      </p:grpSp>
      <p:pic>
        <p:nvPicPr>
          <p:cNvPr id="22534" name="Picture 2"/>
          <p:cNvPicPr>
            <a:picLocks noChangeAspect="1" noChangeArrowheads="1"/>
          </p:cNvPicPr>
          <p:nvPr/>
        </p:nvPicPr>
        <p:blipFill>
          <a:blip r:embed="rId3" cstate="print"/>
          <a:srcRect/>
          <a:stretch>
            <a:fillRect/>
          </a:stretch>
        </p:blipFill>
        <p:spPr bwMode="auto">
          <a:xfrm>
            <a:off x="7691438" y="5811838"/>
            <a:ext cx="2190750" cy="1046162"/>
          </a:xfrm>
          <a:prstGeom prst="rect">
            <a:avLst/>
          </a:prstGeom>
          <a:noFill/>
          <a:ln w="9525">
            <a:noFill/>
            <a:miter lim="800000"/>
            <a:headEnd/>
            <a:tailEnd/>
          </a:ln>
        </p:spPr>
      </p:pic>
      <p:sp>
        <p:nvSpPr>
          <p:cNvPr id="22535" name="Oval 4"/>
          <p:cNvSpPr>
            <a:spLocks noChangeArrowheads="1"/>
          </p:cNvSpPr>
          <p:nvPr/>
        </p:nvSpPr>
        <p:spPr bwMode="auto">
          <a:xfrm>
            <a:off x="8424863" y="6634163"/>
            <a:ext cx="714375" cy="214312"/>
          </a:xfrm>
          <a:prstGeom prst="ellipse">
            <a:avLst/>
          </a:prstGeom>
          <a:noFill/>
          <a:ln w="9525" algn="ctr">
            <a:solidFill>
              <a:srgbClr val="C00000"/>
            </a:solidFill>
            <a:round/>
            <a:headEnd/>
            <a:tailEnd/>
          </a:ln>
        </p:spPr>
        <p:txBody>
          <a:bodyPr wrap="none" anchor="ctr"/>
          <a:lstStyle/>
          <a:p>
            <a:endParaRPr lang="zh-CN" altLang="en-US"/>
          </a:p>
        </p:txBody>
      </p:sp>
      <p:sp>
        <p:nvSpPr>
          <p:cNvPr id="22536" name="Oval 4"/>
          <p:cNvSpPr>
            <a:spLocks noChangeArrowheads="1"/>
          </p:cNvSpPr>
          <p:nvPr/>
        </p:nvSpPr>
        <p:spPr bwMode="auto">
          <a:xfrm>
            <a:off x="9096375" y="6477000"/>
            <a:ext cx="714375" cy="214313"/>
          </a:xfrm>
          <a:prstGeom prst="ellipse">
            <a:avLst/>
          </a:prstGeom>
          <a:noFill/>
          <a:ln w="9525" algn="ctr">
            <a:solidFill>
              <a:srgbClr val="C00000"/>
            </a:solidFill>
            <a:round/>
            <a:headEnd/>
            <a:tailEnd/>
          </a:ln>
        </p:spPr>
        <p:txBody>
          <a:bodyPr wrap="none" anchor="ctr"/>
          <a:lstStyle/>
          <a:p>
            <a:endParaRPr lang="zh-CN" altLang="en-US"/>
          </a:p>
        </p:txBody>
      </p:sp>
    </p:spTree>
    <p:extLst>
      <p:ext uri="{BB962C8B-B14F-4D97-AF65-F5344CB8AC3E}">
        <p14:creationId xmlns:p14="http://schemas.microsoft.com/office/powerpoint/2010/main" val="207692236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BIG DATA—Google driverless car</a:t>
            </a:r>
            <a:endParaRPr kumimoji="1" lang="zh-CN" altLang="en-US" dirty="0"/>
          </a:p>
        </p:txBody>
      </p:sp>
      <p:pic>
        <p:nvPicPr>
          <p:cNvPr id="6" name="内容占位符 5"/>
          <p:cNvPicPr>
            <a:picLocks noGrp="1" noChangeAspect="1"/>
          </p:cNvPicPr>
          <p:nvPr>
            <p:ph idx="1"/>
          </p:nvPr>
        </p:nvPicPr>
        <p:blipFill>
          <a:blip r:embed="rId3" cstate="print"/>
          <a:srcRect t="2022" b="2022"/>
          <a:stretch>
            <a:fillRect/>
          </a:stretch>
        </p:blipFill>
        <p:spPr>
          <a:xfrm>
            <a:off x="184507" y="1156509"/>
            <a:ext cx="4480461" cy="2416507"/>
          </a:xfrm>
        </p:spPr>
      </p:pic>
      <p:pic>
        <p:nvPicPr>
          <p:cNvPr id="8" name="图片 7"/>
          <p:cNvPicPr>
            <a:picLocks noChangeAspect="1"/>
          </p:cNvPicPr>
          <p:nvPr/>
        </p:nvPicPr>
        <p:blipFill>
          <a:blip r:embed="rId4" cstate="print"/>
          <a:stretch>
            <a:fillRect/>
          </a:stretch>
        </p:blipFill>
        <p:spPr>
          <a:xfrm>
            <a:off x="5241032" y="1052737"/>
            <a:ext cx="4176464" cy="2611934"/>
          </a:xfrm>
          <a:prstGeom prst="rect">
            <a:avLst/>
          </a:prstGeom>
        </p:spPr>
      </p:pic>
      <p:sp>
        <p:nvSpPr>
          <p:cNvPr id="9" name="矩形 8"/>
          <p:cNvSpPr/>
          <p:nvPr/>
        </p:nvSpPr>
        <p:spPr>
          <a:xfrm>
            <a:off x="272480" y="4048030"/>
            <a:ext cx="2520280" cy="1631216"/>
          </a:xfrm>
          <a:prstGeom prst="rect">
            <a:avLst/>
          </a:prstGeom>
        </p:spPr>
        <p:txBody>
          <a:bodyPr wrap="square">
            <a:spAutoFit/>
          </a:bodyPr>
          <a:lstStyle/>
          <a:p>
            <a:r>
              <a:rPr lang="en-US" altLang="zh-CN" sz="2000" dirty="0">
                <a:solidFill>
                  <a:srgbClr val="C00000"/>
                </a:solidFill>
              </a:rPr>
              <a:t>Google's self-driving cars last month hit a </a:t>
            </a:r>
            <a:r>
              <a:rPr lang="en-US" altLang="zh-CN" sz="2000" dirty="0" smtClean="0">
                <a:solidFill>
                  <a:srgbClr val="C00000"/>
                </a:solidFill>
              </a:rPr>
              <a:t>480,000-miles-driven milestone.</a:t>
            </a:r>
          </a:p>
          <a:p>
            <a:pPr algn="r"/>
            <a:r>
              <a:rPr lang="en-US" altLang="zh-CN" sz="2000" dirty="0" smtClean="0">
                <a:solidFill>
                  <a:srgbClr val="C00000"/>
                </a:solidFill>
              </a:rPr>
              <a:t>--2012/09</a:t>
            </a:r>
            <a:endParaRPr lang="zh-CN" altLang="en-US" sz="2000" dirty="0">
              <a:solidFill>
                <a:srgbClr val="C00000"/>
              </a:solidFill>
            </a:endParaRPr>
          </a:p>
        </p:txBody>
      </p:sp>
      <p:sp>
        <p:nvSpPr>
          <p:cNvPr id="10" name="矩形 9"/>
          <p:cNvSpPr/>
          <p:nvPr/>
        </p:nvSpPr>
        <p:spPr>
          <a:xfrm>
            <a:off x="3368824" y="3702511"/>
            <a:ext cx="6264696" cy="2246769"/>
          </a:xfrm>
          <a:prstGeom prst="rect">
            <a:avLst/>
          </a:prstGeom>
        </p:spPr>
        <p:txBody>
          <a:bodyPr wrap="square">
            <a:spAutoFit/>
          </a:bodyPr>
          <a:lstStyle/>
          <a:p>
            <a:r>
              <a:rPr lang="en-US" altLang="zh-CN" sz="2000" dirty="0"/>
              <a:t>The system combines information gathered from Google Street </a:t>
            </a:r>
            <a:r>
              <a:rPr lang="en-US" altLang="zh-CN" sz="2000" dirty="0" smtClean="0"/>
              <a:t>View</a:t>
            </a:r>
            <a:r>
              <a:rPr lang="en-US" altLang="zh-CN" sz="2000" dirty="0"/>
              <a:t> </a:t>
            </a:r>
            <a:r>
              <a:rPr lang="en-US" altLang="zh-CN" sz="2000" dirty="0" smtClean="0"/>
              <a:t>with </a:t>
            </a:r>
            <a:r>
              <a:rPr lang="en-US" altLang="zh-CN" sz="2000" dirty="0"/>
              <a:t>artificial intelligence software that combines input from video cameras inside the car, a LIDAR sensor on top of the vehicle, radar sensors on the front of the vehicle and a position sensor attached to one of the rear wheels that helps locate the car's position on the map</a:t>
            </a:r>
            <a:endParaRPr lang="zh-CN" altLang="en-US" sz="2000" dirty="0"/>
          </a:p>
        </p:txBody>
      </p:sp>
      <p:sp>
        <p:nvSpPr>
          <p:cNvPr id="3" name="Rectangle 2"/>
          <p:cNvSpPr/>
          <p:nvPr/>
        </p:nvSpPr>
        <p:spPr>
          <a:xfrm>
            <a:off x="0" y="6453336"/>
            <a:ext cx="9906000" cy="404664"/>
          </a:xfrm>
          <a:prstGeom prst="rect">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r>
              <a:rPr lang="en-US" dirty="0">
                <a:solidFill>
                  <a:schemeClr val="tx1"/>
                </a:solidFill>
              </a:rPr>
              <a:t>http://</a:t>
            </a:r>
            <a:r>
              <a:rPr lang="en-US" dirty="0" err="1">
                <a:solidFill>
                  <a:schemeClr val="tx1"/>
                </a:solidFill>
              </a:rPr>
              <a:t>www.fiercebigdata.com</a:t>
            </a:r>
            <a:r>
              <a:rPr lang="en-US" dirty="0">
                <a:solidFill>
                  <a:schemeClr val="tx1"/>
                </a:solidFill>
              </a:rPr>
              <a:t>/story/self-driving-cars-create-1gb-data-second/2013-07-22</a:t>
            </a:r>
          </a:p>
        </p:txBody>
      </p:sp>
      <p:sp>
        <p:nvSpPr>
          <p:cNvPr id="7" name="矩形 8"/>
          <p:cNvSpPr/>
          <p:nvPr/>
        </p:nvSpPr>
        <p:spPr>
          <a:xfrm>
            <a:off x="776536" y="5991671"/>
            <a:ext cx="8352928" cy="461665"/>
          </a:xfrm>
          <a:prstGeom prst="rect">
            <a:avLst/>
          </a:prstGeom>
          <a:ln>
            <a:solidFill>
              <a:srgbClr val="800000"/>
            </a:solidFill>
          </a:ln>
        </p:spPr>
        <p:txBody>
          <a:bodyPr wrap="square">
            <a:spAutoFit/>
          </a:bodyPr>
          <a:lstStyle/>
          <a:p>
            <a:pPr algn="ctr"/>
            <a:r>
              <a:rPr lang="en-US" altLang="zh-CN" sz="2400" b="1" dirty="0">
                <a:solidFill>
                  <a:srgbClr val="0000FF"/>
                </a:solidFill>
              </a:rPr>
              <a:t>Self-driving cars to create 1GB of data per </a:t>
            </a:r>
            <a:r>
              <a:rPr lang="en-US" altLang="zh-CN" sz="2400" b="1" dirty="0" smtClean="0">
                <a:solidFill>
                  <a:srgbClr val="0000FF"/>
                </a:solidFill>
              </a:rPr>
              <a:t>second</a:t>
            </a:r>
            <a:endParaRPr lang="en-US" altLang="zh-CN" sz="2400" b="1" dirty="0">
              <a:solidFill>
                <a:srgbClr val="0000FF"/>
              </a:solidFill>
            </a:endParaRPr>
          </a:p>
        </p:txBody>
      </p:sp>
    </p:spTree>
    <p:extLst>
      <p:ext uri="{BB962C8B-B14F-4D97-AF65-F5344CB8AC3E}">
        <p14:creationId xmlns:p14="http://schemas.microsoft.com/office/powerpoint/2010/main" val="115562486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IPhone </a:t>
            </a:r>
            <a:r>
              <a:rPr kumimoji="1" lang="en-US" altLang="zh-CN" dirty="0" err="1" smtClean="0"/>
              <a:t>Siri</a:t>
            </a:r>
            <a:r>
              <a:rPr kumimoji="1" lang="en-US" altLang="zh-CN" dirty="0" smtClean="0"/>
              <a:t> </a:t>
            </a:r>
            <a:endParaRPr kumimoji="1" lang="zh-CN" altLang="en-US" dirty="0"/>
          </a:p>
        </p:txBody>
      </p:sp>
      <p:pic>
        <p:nvPicPr>
          <p:cNvPr id="4" name="图片 3"/>
          <p:cNvPicPr>
            <a:picLocks noChangeAspect="1"/>
          </p:cNvPicPr>
          <p:nvPr/>
        </p:nvPicPr>
        <p:blipFill>
          <a:blip r:embed="rId2" cstate="print"/>
          <a:stretch>
            <a:fillRect/>
          </a:stretch>
        </p:blipFill>
        <p:spPr>
          <a:xfrm>
            <a:off x="6465168" y="260648"/>
            <a:ext cx="792088" cy="792088"/>
          </a:xfrm>
          <a:prstGeom prst="rect">
            <a:avLst/>
          </a:prstGeom>
        </p:spPr>
      </p:pic>
      <p:pic>
        <p:nvPicPr>
          <p:cNvPr id="5" name="图片 4"/>
          <p:cNvPicPr>
            <a:picLocks noChangeAspect="1"/>
          </p:cNvPicPr>
          <p:nvPr/>
        </p:nvPicPr>
        <p:blipFill>
          <a:blip r:embed="rId3" cstate="print"/>
          <a:stretch>
            <a:fillRect/>
          </a:stretch>
        </p:blipFill>
        <p:spPr>
          <a:xfrm>
            <a:off x="128464" y="1452840"/>
            <a:ext cx="4326530" cy="4529336"/>
          </a:xfrm>
          <a:prstGeom prst="rect">
            <a:avLst/>
          </a:prstGeom>
        </p:spPr>
      </p:pic>
      <p:sp>
        <p:nvSpPr>
          <p:cNvPr id="6" name="矩形 5"/>
          <p:cNvSpPr/>
          <p:nvPr/>
        </p:nvSpPr>
        <p:spPr>
          <a:xfrm>
            <a:off x="4448944" y="2604968"/>
            <a:ext cx="4953000" cy="3416320"/>
          </a:xfrm>
          <a:prstGeom prst="rect">
            <a:avLst/>
          </a:prstGeom>
        </p:spPr>
        <p:txBody>
          <a:bodyPr>
            <a:spAutoFit/>
          </a:bodyPr>
          <a:lstStyle/>
          <a:p>
            <a:r>
              <a:rPr lang="en-US" altLang="zh-CN" dirty="0" err="1"/>
              <a:t>Siri</a:t>
            </a:r>
            <a:r>
              <a:rPr lang="en-US" altLang="zh-CN" dirty="0"/>
              <a:t> (pronounced /ˈ</a:t>
            </a:r>
            <a:r>
              <a:rPr lang="en-US" altLang="zh-CN" dirty="0" err="1"/>
              <a:t>sɪri</a:t>
            </a:r>
            <a:r>
              <a:rPr lang="en-US" altLang="zh-CN" dirty="0"/>
              <a:t>/) is an intelligent personal assistant and knowledge navigator which works as an application for Apple's </a:t>
            </a:r>
            <a:r>
              <a:rPr lang="en-US" altLang="zh-CN" dirty="0" err="1"/>
              <a:t>iOS</a:t>
            </a:r>
            <a:r>
              <a:rPr lang="en-US" altLang="zh-CN" dirty="0"/>
              <a:t>. The application uses a natural language user interface to answer questions, make recommendations, and perform actions by delegating requests to a set of Web services. Apple claims that the software adapts to the user's individual preferences over time and personalizes results, and performing tasks such as finding recommendations for nearby restaurants, or getting directions</a:t>
            </a:r>
            <a:endParaRPr lang="zh-CN" altLang="en-US" dirty="0"/>
          </a:p>
        </p:txBody>
      </p:sp>
      <p:sp>
        <p:nvSpPr>
          <p:cNvPr id="7" name="矩形 6"/>
          <p:cNvSpPr/>
          <p:nvPr/>
        </p:nvSpPr>
        <p:spPr>
          <a:xfrm>
            <a:off x="4664968" y="1052736"/>
            <a:ext cx="4536504" cy="646331"/>
          </a:xfrm>
          <a:prstGeom prst="rect">
            <a:avLst/>
          </a:prstGeom>
        </p:spPr>
        <p:txBody>
          <a:bodyPr wrap="square">
            <a:spAutoFit/>
          </a:bodyPr>
          <a:lstStyle/>
          <a:p>
            <a:r>
              <a:rPr lang="en-US" altLang="zh-CN" dirty="0" err="1"/>
              <a:t>Siri</a:t>
            </a:r>
            <a:r>
              <a:rPr lang="en-US" altLang="zh-CN" dirty="0"/>
              <a:t> understands what you say, knows what you mean, and even </a:t>
            </a:r>
            <a:r>
              <a:rPr lang="en-US" altLang="zh-CN"/>
              <a:t>talks </a:t>
            </a:r>
            <a:r>
              <a:rPr lang="en-US" altLang="zh-CN" smtClean="0"/>
              <a:t>back.</a:t>
            </a:r>
            <a:endParaRPr lang="zh-CN" altLang="en-US" dirty="0"/>
          </a:p>
        </p:txBody>
      </p:sp>
    </p:spTree>
    <p:extLst>
      <p:ext uri="{BB962C8B-B14F-4D97-AF65-F5344CB8AC3E}">
        <p14:creationId xmlns:p14="http://schemas.microsoft.com/office/powerpoint/2010/main" val="186275258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IBM Watson </a:t>
            </a:r>
            <a:endParaRPr kumimoji="1" lang="zh-CN" altLang="en-US" dirty="0"/>
          </a:p>
        </p:txBody>
      </p:sp>
      <p:pic>
        <p:nvPicPr>
          <p:cNvPr id="4" name="图片 3"/>
          <p:cNvPicPr>
            <a:picLocks noChangeAspect="1"/>
          </p:cNvPicPr>
          <p:nvPr/>
        </p:nvPicPr>
        <p:blipFill>
          <a:blip r:embed="rId2" cstate="print"/>
          <a:stretch>
            <a:fillRect/>
          </a:stretch>
        </p:blipFill>
        <p:spPr>
          <a:xfrm>
            <a:off x="488504" y="1052736"/>
            <a:ext cx="3412265" cy="2386492"/>
          </a:xfrm>
          <a:prstGeom prst="rect">
            <a:avLst/>
          </a:prstGeom>
        </p:spPr>
      </p:pic>
      <p:sp>
        <p:nvSpPr>
          <p:cNvPr id="5" name="矩形 4"/>
          <p:cNvSpPr/>
          <p:nvPr/>
        </p:nvSpPr>
        <p:spPr>
          <a:xfrm>
            <a:off x="4808984" y="1052736"/>
            <a:ext cx="4808984" cy="3139321"/>
          </a:xfrm>
          <a:prstGeom prst="rect">
            <a:avLst/>
          </a:prstGeom>
        </p:spPr>
        <p:txBody>
          <a:bodyPr wrap="square">
            <a:spAutoFit/>
          </a:bodyPr>
          <a:lstStyle/>
          <a:p>
            <a:r>
              <a:rPr lang="en-US" altLang="zh-CN" dirty="0">
                <a:solidFill>
                  <a:srgbClr val="C00000"/>
                </a:solidFill>
              </a:rPr>
              <a:t>Watson</a:t>
            </a:r>
            <a:r>
              <a:rPr lang="en-US" altLang="zh-CN" dirty="0"/>
              <a:t> is a Question answering (QA) computing system built by IBM</a:t>
            </a:r>
            <a:r>
              <a:rPr lang="en-US" altLang="zh-CN" dirty="0" smtClean="0"/>
              <a:t>. </a:t>
            </a:r>
            <a:r>
              <a:rPr lang="en-US" altLang="zh-CN" dirty="0"/>
              <a:t>IBM describes it as "an application of advanced Natural Language Processing, Information Retrieval, Knowledge Representation and Reasoning, and Machine Learning technologies to the field of open domain question answering" which is "built on IBM's </a:t>
            </a:r>
            <a:r>
              <a:rPr lang="en-US" altLang="zh-CN" i="1" dirty="0" err="1"/>
              <a:t>DeepQA</a:t>
            </a:r>
            <a:r>
              <a:rPr lang="en-US" altLang="zh-CN" dirty="0"/>
              <a:t> technology for hypothesis generation, massive evidence gathering, analysis, and scoring</a:t>
            </a:r>
            <a:endParaRPr lang="zh-CN" altLang="en-US" dirty="0"/>
          </a:p>
        </p:txBody>
      </p:sp>
      <p:sp>
        <p:nvSpPr>
          <p:cNvPr id="6" name="矩形 5"/>
          <p:cNvSpPr/>
          <p:nvPr/>
        </p:nvSpPr>
        <p:spPr>
          <a:xfrm>
            <a:off x="344488" y="3429000"/>
            <a:ext cx="3960440" cy="1200329"/>
          </a:xfrm>
          <a:prstGeom prst="rect">
            <a:avLst/>
          </a:prstGeom>
        </p:spPr>
        <p:txBody>
          <a:bodyPr wrap="square">
            <a:spAutoFit/>
          </a:bodyPr>
          <a:lstStyle/>
          <a:p>
            <a:r>
              <a:rPr lang="en-US" altLang="zh-CN" dirty="0" smtClean="0"/>
              <a:t>In 2011, as a test of its abilities, Watson competed on the quiz show Jeopardy!, in the show's only human-versus-machine match-up to date</a:t>
            </a:r>
            <a:endParaRPr lang="zh-CN" altLang="en-US" dirty="0"/>
          </a:p>
        </p:txBody>
      </p:sp>
      <p:sp>
        <p:nvSpPr>
          <p:cNvPr id="8" name="矩形 7"/>
          <p:cNvSpPr/>
          <p:nvPr/>
        </p:nvSpPr>
        <p:spPr>
          <a:xfrm>
            <a:off x="344488" y="4941168"/>
            <a:ext cx="9217024" cy="1477328"/>
          </a:xfrm>
          <a:prstGeom prst="rect">
            <a:avLst/>
          </a:prstGeom>
          <a:solidFill>
            <a:schemeClr val="bg1"/>
          </a:solidFill>
        </p:spPr>
        <p:txBody>
          <a:bodyPr wrap="square">
            <a:spAutoFit/>
          </a:bodyPr>
          <a:lstStyle/>
          <a:p>
            <a:r>
              <a:rPr lang="en-US" altLang="zh-CN" dirty="0" smtClean="0"/>
              <a:t>Watson </a:t>
            </a:r>
            <a:r>
              <a:rPr lang="en-US" altLang="zh-CN" dirty="0"/>
              <a:t>had access to 200 million pages of structured and unstructured content consuming four terabytes of disk </a:t>
            </a:r>
            <a:r>
              <a:rPr lang="en-US" altLang="zh-CN" dirty="0" smtClean="0"/>
              <a:t>storage </a:t>
            </a:r>
            <a:r>
              <a:rPr lang="en-US" altLang="zh-CN" dirty="0"/>
              <a:t>including the full text </a:t>
            </a:r>
            <a:r>
              <a:rPr lang="en-US" altLang="zh-CN"/>
              <a:t>of </a:t>
            </a:r>
            <a:r>
              <a:rPr lang="en-US" altLang="zh-CN" smtClean="0"/>
              <a:t>Wikipedia, but </a:t>
            </a:r>
            <a:r>
              <a:rPr lang="en-US" altLang="zh-CN" dirty="0"/>
              <a:t>was not connected to the Internet during </a:t>
            </a:r>
            <a:r>
              <a:rPr lang="en-US" altLang="zh-CN"/>
              <a:t>the </a:t>
            </a:r>
            <a:r>
              <a:rPr lang="en-US" altLang="zh-CN" smtClean="0"/>
              <a:t>game. For </a:t>
            </a:r>
            <a:r>
              <a:rPr lang="en-US" altLang="zh-CN" dirty="0"/>
              <a:t>each clue, Watson's three most probable responses were displayed on the television screen. Watson consistently outperformed its human opponents on the game's </a:t>
            </a:r>
            <a:r>
              <a:rPr lang="en-US" altLang="zh-CN"/>
              <a:t>signaling </a:t>
            </a:r>
            <a:r>
              <a:rPr lang="en-US" altLang="zh-CN" smtClean="0"/>
              <a:t>device.</a:t>
            </a:r>
            <a:endParaRPr lang="zh-CN" altLang="en-US" dirty="0"/>
          </a:p>
        </p:txBody>
      </p:sp>
    </p:spTree>
    <p:extLst>
      <p:ext uri="{BB962C8B-B14F-4D97-AF65-F5344CB8AC3E}">
        <p14:creationId xmlns:p14="http://schemas.microsoft.com/office/powerpoint/2010/main" val="126600609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Stock Prediction using Twitter Mood</a:t>
            </a:r>
            <a:endParaRPr kumimoji="1" lang="zh-CN" altLang="en-US" dirty="0"/>
          </a:p>
        </p:txBody>
      </p:sp>
      <p:pic>
        <p:nvPicPr>
          <p:cNvPr id="4" name="图片 3"/>
          <p:cNvPicPr>
            <a:picLocks noChangeAspect="1"/>
          </p:cNvPicPr>
          <p:nvPr/>
        </p:nvPicPr>
        <p:blipFill>
          <a:blip r:embed="rId2" cstate="print"/>
          <a:stretch>
            <a:fillRect/>
          </a:stretch>
        </p:blipFill>
        <p:spPr>
          <a:xfrm>
            <a:off x="200472" y="1124743"/>
            <a:ext cx="4536504" cy="3560293"/>
          </a:xfrm>
          <a:prstGeom prst="rect">
            <a:avLst/>
          </a:prstGeom>
        </p:spPr>
      </p:pic>
      <p:sp>
        <p:nvSpPr>
          <p:cNvPr id="5" name="矩形 4"/>
          <p:cNvSpPr/>
          <p:nvPr/>
        </p:nvSpPr>
        <p:spPr>
          <a:xfrm>
            <a:off x="4808984" y="1052737"/>
            <a:ext cx="4824536" cy="4801314"/>
          </a:xfrm>
          <a:prstGeom prst="rect">
            <a:avLst/>
          </a:prstGeom>
        </p:spPr>
        <p:txBody>
          <a:bodyPr wrap="square">
            <a:spAutoFit/>
          </a:bodyPr>
          <a:lstStyle/>
          <a:p>
            <a:r>
              <a:rPr lang="en-US" altLang="zh-CN" smtClean="0"/>
              <a:t>The paper investigates </a:t>
            </a:r>
            <a:r>
              <a:rPr lang="en-US" altLang="zh-CN" dirty="0"/>
              <a:t>whether public sentiment, </a:t>
            </a:r>
            <a:r>
              <a:rPr lang="en-US" altLang="zh-CN" dirty="0" smtClean="0"/>
              <a:t>as expressed </a:t>
            </a:r>
            <a:r>
              <a:rPr lang="en-US" altLang="zh-CN" dirty="0"/>
              <a:t>in large-scale collections of daily Twitter posts, </a:t>
            </a:r>
            <a:r>
              <a:rPr lang="en-US" altLang="zh-CN" dirty="0" smtClean="0"/>
              <a:t>can indeed </a:t>
            </a:r>
            <a:r>
              <a:rPr lang="en-US" altLang="zh-CN" dirty="0"/>
              <a:t>be used to predict the stock market. </a:t>
            </a:r>
            <a:endParaRPr lang="en-US" altLang="zh-CN" dirty="0" smtClean="0"/>
          </a:p>
          <a:p>
            <a:endParaRPr lang="en-US" altLang="zh-CN" dirty="0"/>
          </a:p>
          <a:p>
            <a:r>
              <a:rPr lang="en-US" altLang="zh-CN" smtClean="0"/>
              <a:t>Two </a:t>
            </a:r>
            <a:r>
              <a:rPr lang="en-US" altLang="zh-CN"/>
              <a:t>tools </a:t>
            </a:r>
            <a:r>
              <a:rPr lang="en-US" altLang="zh-CN" smtClean="0"/>
              <a:t>are used to </a:t>
            </a:r>
            <a:r>
              <a:rPr lang="en-US" altLang="zh-CN" dirty="0" smtClean="0"/>
              <a:t>measure </a:t>
            </a:r>
            <a:r>
              <a:rPr lang="en-US" altLang="zh-CN" dirty="0"/>
              <a:t>variations in the public mood </a:t>
            </a:r>
            <a:r>
              <a:rPr lang="en-US" altLang="zh-CN"/>
              <a:t>from </a:t>
            </a:r>
            <a:r>
              <a:rPr lang="en-US" altLang="zh-CN" smtClean="0"/>
              <a:t>Twitter’s tweets from </a:t>
            </a:r>
            <a:r>
              <a:rPr lang="en-US" altLang="zh-CN" dirty="0"/>
              <a:t>February 28, 2008 </a:t>
            </a:r>
            <a:r>
              <a:rPr lang="en-US" altLang="zh-CN" dirty="0" smtClean="0"/>
              <a:t>to December </a:t>
            </a:r>
            <a:r>
              <a:rPr lang="en-US" altLang="zh-CN" dirty="0"/>
              <a:t>19, 2008</a:t>
            </a:r>
            <a:r>
              <a:rPr lang="en-US" altLang="zh-CN" dirty="0" smtClean="0"/>
              <a:t>. The resulting </a:t>
            </a:r>
            <a:r>
              <a:rPr lang="en-US" altLang="zh-CN" dirty="0"/>
              <a:t>public mood time series are correlated to the </a:t>
            </a:r>
            <a:r>
              <a:rPr lang="en-US" altLang="zh-CN"/>
              <a:t>Dow </a:t>
            </a:r>
            <a:r>
              <a:rPr lang="en-US" altLang="zh-CN" smtClean="0"/>
              <a:t>Jones Industrial </a:t>
            </a:r>
            <a:r>
              <a:rPr lang="en-US" altLang="zh-CN" dirty="0"/>
              <a:t>Average (DJIA) to assess their ability to predict </a:t>
            </a:r>
            <a:r>
              <a:rPr lang="en-US" altLang="zh-CN" dirty="0" smtClean="0"/>
              <a:t>changes in </a:t>
            </a:r>
            <a:r>
              <a:rPr lang="en-US" altLang="zh-CN" dirty="0"/>
              <a:t>the DJIA over time. </a:t>
            </a:r>
            <a:endParaRPr lang="en-US" altLang="zh-CN" dirty="0" smtClean="0"/>
          </a:p>
          <a:p>
            <a:endParaRPr lang="en-US" altLang="zh-CN" dirty="0"/>
          </a:p>
          <a:p>
            <a:r>
              <a:rPr lang="en-US" altLang="zh-CN" smtClean="0"/>
              <a:t>The </a:t>
            </a:r>
            <a:r>
              <a:rPr lang="en-US" altLang="zh-CN" dirty="0"/>
              <a:t>results indicate that the </a:t>
            </a:r>
            <a:r>
              <a:rPr lang="en-US" altLang="zh-CN"/>
              <a:t>prediction </a:t>
            </a:r>
            <a:r>
              <a:rPr lang="en-US" altLang="zh-CN" smtClean="0"/>
              <a:t>ccuracy of </a:t>
            </a:r>
            <a:r>
              <a:rPr lang="en-US" altLang="zh-CN" dirty="0"/>
              <a:t>standard stock market prediction models is </a:t>
            </a:r>
            <a:r>
              <a:rPr lang="en-US" altLang="zh-CN" dirty="0" smtClean="0"/>
              <a:t>significantly improved </a:t>
            </a:r>
            <a:r>
              <a:rPr lang="en-US" altLang="zh-CN" dirty="0"/>
              <a:t>when certain mood dimensions </a:t>
            </a:r>
            <a:r>
              <a:rPr lang="en-US" altLang="zh-CN"/>
              <a:t>are </a:t>
            </a:r>
            <a:r>
              <a:rPr lang="en-US" altLang="zh-CN" smtClean="0"/>
              <a:t>included.</a:t>
            </a:r>
            <a:endParaRPr lang="zh-CN" altLang="en-US" dirty="0"/>
          </a:p>
        </p:txBody>
      </p:sp>
      <p:sp>
        <p:nvSpPr>
          <p:cNvPr id="6" name="矩形 5"/>
          <p:cNvSpPr/>
          <p:nvPr/>
        </p:nvSpPr>
        <p:spPr>
          <a:xfrm>
            <a:off x="0" y="6309320"/>
            <a:ext cx="9906000" cy="5486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600" smtClean="0">
                <a:solidFill>
                  <a:schemeClr val="tx1"/>
                </a:solidFill>
              </a:rPr>
              <a:t>Bollen, J., Mao, H., Zeng, X.: Twitter mood predicts the stock market. Journal of Computational Science, Volume 2, Issue 1, March 2011, Pages 1–8</a:t>
            </a:r>
            <a:endParaRPr lang="zh-CN" altLang="en-US" sz="1600">
              <a:solidFill>
                <a:schemeClr val="tx1"/>
              </a:solidFill>
            </a:endParaRPr>
          </a:p>
        </p:txBody>
      </p:sp>
    </p:spTree>
    <p:extLst>
      <p:ext uri="{BB962C8B-B14F-4D97-AF65-F5344CB8AC3E}">
        <p14:creationId xmlns:p14="http://schemas.microsoft.com/office/powerpoint/2010/main" val="49644738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副标题 4"/>
          <p:cNvSpPr>
            <a:spLocks noGrp="1"/>
          </p:cNvSpPr>
          <p:nvPr>
            <p:ph type="subTitle" idx="1"/>
          </p:nvPr>
        </p:nvSpPr>
        <p:spPr/>
        <p:txBody>
          <a:bodyPr/>
          <a:lstStyle/>
          <a:p>
            <a:endParaRPr lang="zh-CN" altLang="en-US"/>
          </a:p>
        </p:txBody>
      </p:sp>
      <p:sp>
        <p:nvSpPr>
          <p:cNvPr id="4" name="标题 3"/>
          <p:cNvSpPr>
            <a:spLocks noGrp="1"/>
          </p:cNvSpPr>
          <p:nvPr>
            <p:ph type="ctrTitle"/>
          </p:nvPr>
        </p:nvSpPr>
        <p:spPr/>
        <p:txBody>
          <a:bodyPr/>
          <a:lstStyle/>
          <a:p>
            <a:r>
              <a:rPr lang="en-US" altLang="zh-CN" smtClean="0"/>
              <a:t>What is Machine Learning?</a:t>
            </a:r>
            <a:endParaRPr lang="zh-CN" altLang="en-US"/>
          </a:p>
        </p:txBody>
      </p:sp>
    </p:spTree>
    <p:extLst>
      <p:ext uri="{BB962C8B-B14F-4D97-AF65-F5344CB8AC3E}">
        <p14:creationId xmlns:p14="http://schemas.microsoft.com/office/powerpoint/2010/main" val="81718067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2"/>
          <p:cNvSpPr>
            <a:spLocks noGrp="1" noChangeArrowheads="1"/>
          </p:cNvSpPr>
          <p:nvPr>
            <p:ph type="title"/>
          </p:nvPr>
        </p:nvSpPr>
        <p:spPr>
          <a:xfrm>
            <a:off x="1319212" y="477838"/>
            <a:ext cx="6946155" cy="325437"/>
          </a:xfrm>
        </p:spPr>
        <p:txBody>
          <a:bodyPr/>
          <a:lstStyle/>
          <a:p>
            <a:r>
              <a:rPr lang="en-US" altLang="zh-CN" smtClean="0"/>
              <a:t>   Data Structures</a:t>
            </a:r>
          </a:p>
        </p:txBody>
      </p:sp>
      <p:sp>
        <p:nvSpPr>
          <p:cNvPr id="6148" name="Rectangle 3"/>
          <p:cNvSpPr>
            <a:spLocks noGrp="1" noChangeArrowheads="1"/>
          </p:cNvSpPr>
          <p:nvPr>
            <p:ph type="body" idx="1"/>
          </p:nvPr>
        </p:nvSpPr>
        <p:spPr/>
        <p:txBody>
          <a:bodyPr/>
          <a:lstStyle/>
          <a:p>
            <a:r>
              <a:rPr lang="en-US" altLang="zh-CN" smtClean="0"/>
              <a:t>An example with </a:t>
            </a:r>
            <a:r>
              <a:rPr lang="en-US" altLang="zh-CN" i="1" smtClean="0"/>
              <a:t>p</a:t>
            </a:r>
            <a:r>
              <a:rPr lang="en-US" altLang="zh-CN" smtClean="0"/>
              <a:t> features</a:t>
            </a:r>
          </a:p>
          <a:p>
            <a:pPr>
              <a:buNone/>
            </a:pPr>
            <a:r>
              <a:rPr lang="en-US" altLang="zh-CN" b="1" i="1" smtClean="0"/>
              <a:t>         </a:t>
            </a:r>
            <a:r>
              <a:rPr lang="en-US" altLang="zh-CN" b="1" i="1" smtClean="0">
                <a:latin typeface="Times New Roman" pitchFamily="18" charset="0"/>
                <a:cs typeface="Times New Roman" pitchFamily="18" charset="0"/>
              </a:rPr>
              <a:t> x</a:t>
            </a:r>
            <a:r>
              <a:rPr lang="en-US" altLang="zh-CN" i="1" baseline="-25000" smtClean="0">
                <a:latin typeface="Times New Roman" pitchFamily="18" charset="0"/>
                <a:cs typeface="Times New Roman" pitchFamily="18" charset="0"/>
              </a:rPr>
              <a:t>i</a:t>
            </a:r>
            <a:r>
              <a:rPr lang="en-US" altLang="zh-CN" smtClean="0">
                <a:latin typeface="Times New Roman" pitchFamily="18" charset="0"/>
                <a:cs typeface="Times New Roman" pitchFamily="18" charset="0"/>
              </a:rPr>
              <a:t>=[</a:t>
            </a:r>
            <a:r>
              <a:rPr lang="en-US" altLang="zh-CN" i="1" smtClean="0">
                <a:latin typeface="Times New Roman" pitchFamily="18" charset="0"/>
                <a:cs typeface="Times New Roman" pitchFamily="18" charset="0"/>
              </a:rPr>
              <a:t>x</a:t>
            </a:r>
            <a:r>
              <a:rPr lang="en-US" altLang="zh-CN" i="1" baseline="-25000" smtClean="0">
                <a:latin typeface="Times New Roman" pitchFamily="18" charset="0"/>
                <a:cs typeface="Times New Roman" pitchFamily="18" charset="0"/>
              </a:rPr>
              <a:t>i</a:t>
            </a:r>
            <a:r>
              <a:rPr lang="en-US" altLang="zh-CN" baseline="-25000" smtClean="0">
                <a:latin typeface="Times New Roman" pitchFamily="18" charset="0"/>
                <a:cs typeface="Times New Roman" pitchFamily="18" charset="0"/>
              </a:rPr>
              <a:t>1</a:t>
            </a:r>
            <a:r>
              <a:rPr lang="en-US" altLang="zh-CN" smtClean="0">
                <a:latin typeface="Times New Roman" pitchFamily="18" charset="0"/>
                <a:cs typeface="Times New Roman" pitchFamily="18" charset="0"/>
              </a:rPr>
              <a:t>, </a:t>
            </a:r>
            <a:r>
              <a:rPr lang="en-US" altLang="zh-CN" i="1" smtClean="0">
                <a:latin typeface="Times New Roman" pitchFamily="18" charset="0"/>
                <a:cs typeface="Times New Roman" pitchFamily="18" charset="0"/>
              </a:rPr>
              <a:t>x</a:t>
            </a:r>
            <a:r>
              <a:rPr lang="en-US" altLang="zh-CN" i="1" baseline="-25000" smtClean="0">
                <a:latin typeface="Times New Roman" pitchFamily="18" charset="0"/>
                <a:cs typeface="Times New Roman" pitchFamily="18" charset="0"/>
              </a:rPr>
              <a:t>i</a:t>
            </a:r>
            <a:r>
              <a:rPr lang="en-US" altLang="zh-CN" baseline="-25000" smtClean="0">
                <a:latin typeface="Times New Roman" pitchFamily="18" charset="0"/>
                <a:cs typeface="Times New Roman" pitchFamily="18" charset="0"/>
              </a:rPr>
              <a:t>2</a:t>
            </a:r>
            <a:r>
              <a:rPr lang="en-US" altLang="zh-CN" smtClean="0">
                <a:latin typeface="Times New Roman" pitchFamily="18" charset="0"/>
                <a:cs typeface="Times New Roman" pitchFamily="18" charset="0"/>
              </a:rPr>
              <a:t>,…, </a:t>
            </a:r>
            <a:r>
              <a:rPr lang="en-US" altLang="zh-CN" i="1" smtClean="0">
                <a:latin typeface="Times New Roman" pitchFamily="18" charset="0"/>
                <a:cs typeface="Times New Roman" pitchFamily="18" charset="0"/>
              </a:rPr>
              <a:t>x</a:t>
            </a:r>
            <a:r>
              <a:rPr lang="en-US" altLang="zh-CN" i="1" baseline="-25000" smtClean="0">
                <a:latin typeface="Times New Roman" pitchFamily="18" charset="0"/>
                <a:cs typeface="Times New Roman" pitchFamily="18" charset="0"/>
              </a:rPr>
              <a:t>ip</a:t>
            </a:r>
            <a:r>
              <a:rPr lang="en-US" altLang="zh-CN" smtClean="0">
                <a:latin typeface="Times New Roman" pitchFamily="18" charset="0"/>
                <a:cs typeface="Times New Roman" pitchFamily="18" charset="0"/>
              </a:rPr>
              <a:t>]</a:t>
            </a:r>
          </a:p>
          <a:p>
            <a:endParaRPr lang="en-US" altLang="zh-CN" smtClean="0"/>
          </a:p>
          <a:p>
            <a:r>
              <a:rPr lang="en-US" altLang="zh-CN" smtClean="0"/>
              <a:t>Data (set) matrix</a:t>
            </a:r>
          </a:p>
          <a:p>
            <a:endParaRPr lang="en-US" altLang="zh-CN" smtClean="0"/>
          </a:p>
          <a:p>
            <a:endParaRPr lang="en-US" altLang="zh-CN" smtClean="0"/>
          </a:p>
          <a:p>
            <a:endParaRPr lang="en-US" altLang="zh-CN" smtClean="0"/>
          </a:p>
          <a:p>
            <a:endParaRPr lang="en-US" altLang="zh-CN" smtClean="0"/>
          </a:p>
        </p:txBody>
      </p:sp>
      <p:graphicFrame>
        <p:nvGraphicFramePr>
          <p:cNvPr id="6146" name="Object 2"/>
          <p:cNvGraphicFramePr>
            <a:graphicFrameLocks noChangeAspect="1"/>
          </p:cNvGraphicFramePr>
          <p:nvPr/>
        </p:nvGraphicFramePr>
        <p:xfrm>
          <a:off x="4592960" y="3140968"/>
          <a:ext cx="3384550" cy="2141537"/>
        </p:xfrm>
        <a:graphic>
          <a:graphicData uri="http://schemas.openxmlformats.org/presentationml/2006/ole">
            <mc:AlternateContent xmlns:mc="http://schemas.openxmlformats.org/markup-compatibility/2006">
              <mc:Choice xmlns:v="urn:schemas-microsoft-com:vml" Requires="v">
                <p:oleObj spid="_x0000_s1031" name="Equation" r:id="rId4" imgW="1777680" imgH="1295280" progId="Equation.3">
                  <p:embed/>
                </p:oleObj>
              </mc:Choice>
              <mc:Fallback>
                <p:oleObj name="Equation" r:id="rId4" imgW="1777680" imgH="129528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92960" y="3140968"/>
                        <a:ext cx="3384550" cy="2141537"/>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197749388"/>
      </p:ext>
    </p:extLst>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en-US" altLang="zh-CN" smtClean="0"/>
              <a:t>Example: Follow-back Prediction</a:t>
            </a:r>
            <a:endParaRPr lang="zh-CN" altLang="en-US"/>
          </a:p>
        </p:txBody>
      </p:sp>
      <p:sp>
        <p:nvSpPr>
          <p:cNvPr id="6" name="内容占位符 5"/>
          <p:cNvSpPr>
            <a:spLocks noGrp="1"/>
          </p:cNvSpPr>
          <p:nvPr>
            <p:ph idx="1"/>
          </p:nvPr>
        </p:nvSpPr>
        <p:spPr>
          <a:xfrm>
            <a:off x="4736976" y="1340767"/>
            <a:ext cx="4753099" cy="4785395"/>
          </a:xfrm>
        </p:spPr>
        <p:txBody>
          <a:bodyPr/>
          <a:lstStyle/>
          <a:p>
            <a:pPr>
              <a:buNone/>
            </a:pPr>
            <a:r>
              <a:rPr lang="en-US" altLang="zh-CN" dirty="0" smtClean="0">
                <a:latin typeface="Times New Roman" pitchFamily="18" charset="0"/>
                <a:cs typeface="Times New Roman" pitchFamily="18" charset="0"/>
              </a:rPr>
              <a:t>When </a:t>
            </a:r>
            <a:r>
              <a:rPr lang="en-US" altLang="zh-CN" i="1" dirty="0" smtClean="0">
                <a:latin typeface="Times New Roman" pitchFamily="18" charset="0"/>
                <a:cs typeface="Times New Roman" pitchFamily="18" charset="0"/>
              </a:rPr>
              <a:t>a</a:t>
            </a:r>
            <a:r>
              <a:rPr lang="en-US" altLang="zh-CN" dirty="0" smtClean="0">
                <a:latin typeface="Times New Roman" pitchFamily="18" charset="0"/>
                <a:cs typeface="Times New Roman" pitchFamily="18" charset="0"/>
              </a:rPr>
              <a:t> follow </a:t>
            </a:r>
            <a:r>
              <a:rPr lang="en-US" altLang="zh-CN" i="1" dirty="0" smtClean="0">
                <a:latin typeface="Times New Roman" pitchFamily="18" charset="0"/>
                <a:cs typeface="Times New Roman" pitchFamily="18" charset="0"/>
              </a:rPr>
              <a:t>b</a:t>
            </a:r>
            <a:r>
              <a:rPr lang="en-US" altLang="zh-CN" dirty="0" smtClean="0">
                <a:latin typeface="Times New Roman" pitchFamily="18" charset="0"/>
                <a:cs typeface="Times New Roman" pitchFamily="18" charset="0"/>
              </a:rPr>
              <a:t>, we have a new instance </a:t>
            </a:r>
            <a:r>
              <a:rPr lang="en-US" altLang="zh-CN" b="1" dirty="0" smtClean="0">
                <a:latin typeface="Times New Roman" pitchFamily="18" charset="0"/>
                <a:cs typeface="Times New Roman" pitchFamily="18" charset="0"/>
              </a:rPr>
              <a:t>x</a:t>
            </a:r>
            <a:r>
              <a:rPr lang="en-US" altLang="zh-CN" i="1" baseline="-25000" dirty="0" smtClean="0">
                <a:latin typeface="Times New Roman" pitchFamily="18" charset="0"/>
                <a:cs typeface="Times New Roman" pitchFamily="18" charset="0"/>
              </a:rPr>
              <a:t>i</a:t>
            </a:r>
            <a:r>
              <a:rPr lang="en-US" altLang="zh-CN" dirty="0" smtClean="0">
                <a:latin typeface="Times New Roman" pitchFamily="18" charset="0"/>
                <a:cs typeface="Times New Roman" pitchFamily="18" charset="0"/>
              </a:rPr>
              <a:t>; </a:t>
            </a:r>
          </a:p>
          <a:p>
            <a:pPr>
              <a:buNone/>
            </a:pPr>
            <a:r>
              <a:rPr lang="en-US" altLang="zh-CN" dirty="0" smtClean="0">
                <a:latin typeface="Times New Roman" pitchFamily="18" charset="0"/>
                <a:cs typeface="Times New Roman" pitchFamily="18" charset="0"/>
              </a:rPr>
              <a:t>If </a:t>
            </a:r>
            <a:r>
              <a:rPr lang="en-US" altLang="zh-CN" i="1" dirty="0" smtClean="0">
                <a:latin typeface="Times New Roman" pitchFamily="18" charset="0"/>
                <a:cs typeface="Times New Roman" pitchFamily="18" charset="0"/>
              </a:rPr>
              <a:t>b</a:t>
            </a:r>
            <a:r>
              <a:rPr lang="en-US" altLang="zh-CN" dirty="0" smtClean="0">
                <a:latin typeface="Times New Roman" pitchFamily="18" charset="0"/>
                <a:cs typeface="Times New Roman" pitchFamily="18" charset="0"/>
              </a:rPr>
              <a:t> immediately follow back </a:t>
            </a:r>
            <a:r>
              <a:rPr lang="en-US" altLang="zh-CN" i="1" dirty="0" smtClean="0">
                <a:latin typeface="Times New Roman" pitchFamily="18" charset="0"/>
                <a:cs typeface="Times New Roman" pitchFamily="18" charset="0"/>
              </a:rPr>
              <a:t>a</a:t>
            </a:r>
            <a:r>
              <a:rPr lang="en-US" altLang="zh-CN" dirty="0" smtClean="0">
                <a:latin typeface="Times New Roman" pitchFamily="18" charset="0"/>
                <a:cs typeface="Times New Roman" pitchFamily="18" charset="0"/>
              </a:rPr>
              <a:t>, we say </a:t>
            </a:r>
            <a:r>
              <a:rPr lang="en-US" altLang="zh-CN" i="1" dirty="0" err="1" smtClean="0">
                <a:latin typeface="Times New Roman" pitchFamily="18" charset="0"/>
                <a:cs typeface="Times New Roman" pitchFamily="18" charset="0"/>
              </a:rPr>
              <a:t>y</a:t>
            </a:r>
            <a:r>
              <a:rPr lang="en-US" altLang="zh-CN" i="1" baseline="-25000" dirty="0" err="1" smtClean="0">
                <a:latin typeface="Times New Roman" pitchFamily="18" charset="0"/>
                <a:cs typeface="Times New Roman" pitchFamily="18" charset="0"/>
              </a:rPr>
              <a:t>i</a:t>
            </a:r>
            <a:r>
              <a:rPr lang="en-US" altLang="zh-CN" dirty="0" smtClean="0">
                <a:latin typeface="Times New Roman" pitchFamily="18" charset="0"/>
                <a:cs typeface="Times New Roman" pitchFamily="18" charset="0"/>
              </a:rPr>
              <a:t>=1;</a:t>
            </a:r>
          </a:p>
          <a:p>
            <a:pPr>
              <a:buNone/>
            </a:pPr>
            <a:r>
              <a:rPr lang="en-US" altLang="zh-CN" dirty="0" smtClean="0">
                <a:latin typeface="Times New Roman" pitchFamily="18" charset="0"/>
                <a:cs typeface="Times New Roman" pitchFamily="18" charset="0"/>
              </a:rPr>
              <a:t>otherwise </a:t>
            </a:r>
            <a:r>
              <a:rPr lang="en-US" altLang="zh-CN" i="1" dirty="0" err="1" smtClean="0">
                <a:latin typeface="Times New Roman" pitchFamily="18" charset="0"/>
                <a:cs typeface="Times New Roman" pitchFamily="18" charset="0"/>
              </a:rPr>
              <a:t>y</a:t>
            </a:r>
            <a:r>
              <a:rPr lang="en-US" altLang="zh-CN" i="1" baseline="-25000" dirty="0" err="1" smtClean="0">
                <a:latin typeface="Times New Roman" pitchFamily="18" charset="0"/>
                <a:cs typeface="Times New Roman" pitchFamily="18" charset="0"/>
              </a:rPr>
              <a:t>i</a:t>
            </a:r>
            <a:r>
              <a:rPr lang="en-US" altLang="zh-CN" dirty="0" smtClean="0">
                <a:latin typeface="Times New Roman" pitchFamily="18" charset="0"/>
                <a:cs typeface="Times New Roman" pitchFamily="18" charset="0"/>
              </a:rPr>
              <a:t>=0;</a:t>
            </a:r>
          </a:p>
          <a:p>
            <a:pPr>
              <a:buNone/>
            </a:pPr>
            <a:endParaRPr lang="en-US" altLang="zh-CN" dirty="0" smtClean="0">
              <a:latin typeface="Times New Roman" pitchFamily="18" charset="0"/>
              <a:cs typeface="Times New Roman" pitchFamily="18" charset="0"/>
            </a:endParaRPr>
          </a:p>
          <a:p>
            <a:pPr>
              <a:buNone/>
            </a:pPr>
            <a:endParaRPr lang="en-US" altLang="zh-CN" dirty="0" smtClean="0">
              <a:latin typeface="Times New Roman" pitchFamily="18" charset="0"/>
              <a:cs typeface="Times New Roman" pitchFamily="18" charset="0"/>
            </a:endParaRPr>
          </a:p>
          <a:p>
            <a:pPr>
              <a:buNone/>
            </a:pPr>
            <a:r>
              <a:rPr lang="en-US" altLang="zh-CN" sz="2400" b="1" dirty="0" smtClean="0">
                <a:latin typeface="Times New Roman" pitchFamily="18" charset="0"/>
                <a:cs typeface="Times New Roman" pitchFamily="18" charset="0"/>
              </a:rPr>
              <a:t>x</a:t>
            </a:r>
            <a:r>
              <a:rPr lang="en-US" altLang="zh-CN" sz="2400" i="1" baseline="-25000" dirty="0" smtClean="0">
                <a:latin typeface="Times New Roman" pitchFamily="18" charset="0"/>
                <a:cs typeface="Times New Roman" pitchFamily="18" charset="0"/>
              </a:rPr>
              <a:t>i</a:t>
            </a:r>
            <a:r>
              <a:rPr lang="en-US" altLang="zh-CN" sz="2400" dirty="0" smtClean="0">
                <a:latin typeface="Times New Roman" pitchFamily="18" charset="0"/>
                <a:cs typeface="Times New Roman" pitchFamily="18" charset="0"/>
              </a:rPr>
              <a:t>={#fans of a, #fans of b, #common friends between </a:t>
            </a:r>
            <a:r>
              <a:rPr lang="en-US" altLang="zh-CN" sz="2400" i="1" dirty="0" smtClean="0">
                <a:latin typeface="Times New Roman" pitchFamily="18" charset="0"/>
                <a:cs typeface="Times New Roman" pitchFamily="18" charset="0"/>
              </a:rPr>
              <a:t>a</a:t>
            </a:r>
            <a:r>
              <a:rPr lang="en-US" altLang="zh-CN" sz="2400" dirty="0" smtClean="0">
                <a:latin typeface="Times New Roman" pitchFamily="18" charset="0"/>
                <a:cs typeface="Times New Roman" pitchFamily="18" charset="0"/>
              </a:rPr>
              <a:t> and </a:t>
            </a:r>
            <a:r>
              <a:rPr lang="en-US" altLang="zh-CN" sz="2400" i="1" dirty="0" smtClean="0">
                <a:latin typeface="Times New Roman" pitchFamily="18" charset="0"/>
                <a:cs typeface="Times New Roman" pitchFamily="18" charset="0"/>
              </a:rPr>
              <a:t>b</a:t>
            </a:r>
            <a:r>
              <a:rPr lang="en-US" altLang="zh-CN" sz="2400" dirty="0" smtClean="0">
                <a:latin typeface="Times New Roman" pitchFamily="18" charset="0"/>
                <a:cs typeface="Times New Roman" pitchFamily="18" charset="0"/>
              </a:rPr>
              <a:t>}</a:t>
            </a:r>
            <a:endParaRPr lang="zh-CN" altLang="en-US" sz="2400" dirty="0">
              <a:latin typeface="Times New Roman" pitchFamily="18" charset="0"/>
              <a:cs typeface="Times New Roman" pitchFamily="18" charset="0"/>
            </a:endParaRPr>
          </a:p>
        </p:txBody>
      </p:sp>
      <p:pic>
        <p:nvPicPr>
          <p:cNvPr id="7" name="图片 7" descr="iphone2-ryan.jpg"/>
          <p:cNvPicPr>
            <a:picLocks noChangeAspect="1"/>
          </p:cNvPicPr>
          <p:nvPr/>
        </p:nvPicPr>
        <p:blipFill>
          <a:blip r:embed="rId3" cstate="print"/>
          <a:srcRect/>
          <a:stretch>
            <a:fillRect/>
          </a:stretch>
        </p:blipFill>
        <p:spPr bwMode="auto">
          <a:xfrm>
            <a:off x="1193032" y="1700808"/>
            <a:ext cx="720725" cy="887412"/>
          </a:xfrm>
          <a:prstGeom prst="rect">
            <a:avLst/>
          </a:prstGeom>
          <a:noFill/>
          <a:ln w="9525">
            <a:noFill/>
            <a:miter lim="800000"/>
            <a:headEnd/>
            <a:tailEnd/>
          </a:ln>
        </p:spPr>
      </p:pic>
      <p:cxnSp>
        <p:nvCxnSpPr>
          <p:cNvPr id="8" name="直接连接符 7"/>
          <p:cNvCxnSpPr/>
          <p:nvPr/>
        </p:nvCxnSpPr>
        <p:spPr>
          <a:xfrm flipH="1">
            <a:off x="2201144" y="2204864"/>
            <a:ext cx="720080" cy="14486"/>
          </a:xfrm>
          <a:prstGeom prst="line">
            <a:avLst/>
          </a:prstGeom>
          <a:ln>
            <a:headEnd type="triangle" w="med" len="med"/>
            <a:tailEnd type="none" w="med" len="med"/>
          </a:ln>
        </p:spPr>
        <p:style>
          <a:lnRef idx="3">
            <a:schemeClr val="dk1"/>
          </a:lnRef>
          <a:fillRef idx="0">
            <a:schemeClr val="dk1"/>
          </a:fillRef>
          <a:effectRef idx="2">
            <a:schemeClr val="dk1"/>
          </a:effectRef>
          <a:fontRef idx="minor">
            <a:schemeClr val="tx1"/>
          </a:fontRef>
        </p:style>
      </p:cxnSp>
      <p:cxnSp>
        <p:nvCxnSpPr>
          <p:cNvPr id="9" name="直接连接符 8"/>
          <p:cNvCxnSpPr/>
          <p:nvPr/>
        </p:nvCxnSpPr>
        <p:spPr>
          <a:xfrm flipH="1">
            <a:off x="2201144" y="1916832"/>
            <a:ext cx="720080" cy="14486"/>
          </a:xfrm>
          <a:prstGeom prst="line">
            <a:avLst/>
          </a:prstGeom>
          <a:ln>
            <a:solidFill>
              <a:srgbClr val="C00000"/>
            </a:solidFill>
            <a:prstDash val="sysDash"/>
            <a:headEnd type="none" w="med" len="med"/>
            <a:tailEnd type="triangle" w="med" len="med"/>
          </a:ln>
        </p:spPr>
        <p:style>
          <a:lnRef idx="3">
            <a:schemeClr val="dk1"/>
          </a:lnRef>
          <a:fillRef idx="0">
            <a:schemeClr val="dk1"/>
          </a:fillRef>
          <a:effectRef idx="2">
            <a:schemeClr val="dk1"/>
          </a:effectRef>
          <a:fontRef idx="minor">
            <a:schemeClr val="tx1"/>
          </a:fontRef>
        </p:style>
      </p:cxnSp>
      <p:sp>
        <p:nvSpPr>
          <p:cNvPr id="10" name="云形标注 9"/>
          <p:cNvSpPr/>
          <p:nvPr/>
        </p:nvSpPr>
        <p:spPr>
          <a:xfrm>
            <a:off x="704528" y="3933056"/>
            <a:ext cx="3728864" cy="1512168"/>
          </a:xfrm>
          <a:prstGeom prst="cloudCallout">
            <a:avLst>
              <a:gd name="adj1" fmla="val -105"/>
              <a:gd name="adj2" fmla="val -92787"/>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r>
              <a:rPr lang="en-US" altLang="zh-CN" b="1" smtClean="0">
                <a:solidFill>
                  <a:srgbClr val="0000FF"/>
                </a:solidFill>
              </a:rPr>
              <a:t>If you follow Lady Gaga on Twitter, </a:t>
            </a:r>
            <a:r>
              <a:rPr lang="en-US" altLang="zh-CN" b="1" smtClean="0">
                <a:solidFill>
                  <a:srgbClr val="FF0000"/>
                </a:solidFill>
              </a:rPr>
              <a:t>will she follow back?</a:t>
            </a:r>
            <a:endParaRPr lang="zh-CN" altLang="en-US" b="1" dirty="0">
              <a:solidFill>
                <a:srgbClr val="FF0000"/>
              </a:solidFill>
            </a:endParaRPr>
          </a:p>
        </p:txBody>
      </p:sp>
      <p:pic>
        <p:nvPicPr>
          <p:cNvPr id="11" name="Picture 2" descr="C:\Users\ThinkPad\Desktop\srawpdk72vrzndqdtpmk_reasonably_small.png"/>
          <p:cNvPicPr>
            <a:picLocks noChangeAspect="1" noChangeArrowheads="1"/>
          </p:cNvPicPr>
          <p:nvPr/>
        </p:nvPicPr>
        <p:blipFill>
          <a:blip r:embed="rId4" cstate="print"/>
          <a:srcRect/>
          <a:stretch>
            <a:fillRect/>
          </a:stretch>
        </p:blipFill>
        <p:spPr bwMode="auto">
          <a:xfrm>
            <a:off x="2998168" y="1484784"/>
            <a:ext cx="1219200" cy="1219200"/>
          </a:xfrm>
          <a:prstGeom prst="rect">
            <a:avLst/>
          </a:prstGeom>
          <a:noFill/>
        </p:spPr>
      </p:pic>
      <p:sp>
        <p:nvSpPr>
          <p:cNvPr id="12" name="圆角矩形 11"/>
          <p:cNvSpPr/>
          <p:nvPr/>
        </p:nvSpPr>
        <p:spPr>
          <a:xfrm>
            <a:off x="2993232" y="2708920"/>
            <a:ext cx="1224136" cy="36004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smtClean="0">
                <a:solidFill>
                  <a:schemeClr val="tx1"/>
                </a:solidFill>
              </a:rPr>
              <a:t>Lady Gaga</a:t>
            </a:r>
            <a:endParaRPr lang="zh-CN" altLang="en-US" sz="1400">
              <a:solidFill>
                <a:schemeClr val="tx1"/>
              </a:solidFill>
            </a:endParaRPr>
          </a:p>
        </p:txBody>
      </p:sp>
      <p:sp>
        <p:nvSpPr>
          <p:cNvPr id="13" name="圆角矩形 12"/>
          <p:cNvSpPr/>
          <p:nvPr/>
        </p:nvSpPr>
        <p:spPr>
          <a:xfrm>
            <a:off x="905000" y="2708920"/>
            <a:ext cx="1224136" cy="36004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smtClean="0">
                <a:solidFill>
                  <a:schemeClr val="tx1"/>
                </a:solidFill>
              </a:rPr>
              <a:t>You</a:t>
            </a:r>
            <a:endParaRPr lang="zh-CN" altLang="en-US" sz="1400">
              <a:solidFill>
                <a:schemeClr val="tx1"/>
              </a:solidFill>
            </a:endParaRPr>
          </a:p>
        </p:txBody>
      </p:sp>
      <p:sp>
        <p:nvSpPr>
          <p:cNvPr id="14" name="圆角矩形 13"/>
          <p:cNvSpPr/>
          <p:nvPr/>
        </p:nvSpPr>
        <p:spPr>
          <a:xfrm>
            <a:off x="2345160" y="1484784"/>
            <a:ext cx="504056" cy="36004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smtClean="0">
                <a:solidFill>
                  <a:srgbClr val="FF0000"/>
                </a:solidFill>
              </a:rPr>
              <a:t>?</a:t>
            </a:r>
            <a:endParaRPr lang="zh-CN" altLang="en-US" sz="1400">
              <a:solidFill>
                <a:srgbClr val="FF0000"/>
              </a:solidFill>
            </a:endParaRPr>
          </a:p>
        </p:txBody>
      </p:sp>
      <p:sp>
        <p:nvSpPr>
          <p:cNvPr id="15" name="圆角矩形 14"/>
          <p:cNvSpPr/>
          <p:nvPr/>
        </p:nvSpPr>
        <p:spPr>
          <a:xfrm>
            <a:off x="1553072" y="5373216"/>
            <a:ext cx="2016224" cy="504056"/>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smtClean="0">
                <a:solidFill>
                  <a:schemeClr val="tx1"/>
                </a:solidFill>
              </a:rPr>
              <a:t>Classification</a:t>
            </a:r>
            <a:endParaRPr lang="zh-CN" altLang="en-US" sz="1100" b="1">
              <a:solidFill>
                <a:schemeClr val="tx1"/>
              </a:solidFill>
            </a:endParaRPr>
          </a:p>
        </p:txBody>
      </p:sp>
      <p:graphicFrame>
        <p:nvGraphicFramePr>
          <p:cNvPr id="16" name="Object 2"/>
          <p:cNvGraphicFramePr>
            <a:graphicFrameLocks noChangeAspect="1"/>
          </p:cNvGraphicFramePr>
          <p:nvPr>
            <p:extLst>
              <p:ext uri="{D42A27DB-BD31-4B8C-83A1-F6EECF244321}">
                <p14:modId xmlns:p14="http://schemas.microsoft.com/office/powerpoint/2010/main" val="18306618"/>
              </p:ext>
            </p:extLst>
          </p:nvPr>
        </p:nvGraphicFramePr>
        <p:xfrm>
          <a:off x="5493481" y="4149080"/>
          <a:ext cx="3240087" cy="839788"/>
        </p:xfrm>
        <a:graphic>
          <a:graphicData uri="http://schemas.openxmlformats.org/presentationml/2006/ole">
            <mc:AlternateContent xmlns:mc="http://schemas.openxmlformats.org/markup-compatibility/2006">
              <mc:Choice xmlns:v="urn:schemas-microsoft-com:vml" Requires="v">
                <p:oleObj spid="_x0000_s3078" name="Equation" r:id="rId5" imgW="1714500" imgH="444500" progId="Equation.DSMT4">
                  <p:embed/>
                </p:oleObj>
              </mc:Choice>
              <mc:Fallback>
                <p:oleObj name="Equation" r:id="rId5" imgW="1714500" imgH="444500" progId="Equation.DSMT4">
                  <p:embed/>
                  <p:pic>
                    <p:nvPicPr>
                      <p:cNvPr id="0" name=""/>
                      <p:cNvPicPr>
                        <a:picLocks noChangeAspect="1" noChangeArrowheads="1"/>
                      </p:cNvPicPr>
                      <p:nvPr/>
                    </p:nvPicPr>
                    <p:blipFill>
                      <a:blip r:embed="rId6"/>
                      <a:srcRect/>
                      <a:stretch>
                        <a:fillRect/>
                      </a:stretch>
                    </p:blipFill>
                    <p:spPr bwMode="auto">
                      <a:xfrm>
                        <a:off x="5493481" y="4149080"/>
                        <a:ext cx="3240087" cy="839788"/>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15970059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Supervised Learning</a:t>
            </a:r>
            <a:endParaRPr lang="zh-CN" altLang="en-US"/>
          </a:p>
        </p:txBody>
      </p:sp>
      <p:pic>
        <p:nvPicPr>
          <p:cNvPr id="102406" name="Picture 6" descr="C:\JieTang\Courses\Advanced Machine Learning\lectures-2012-cn\figures\1.1.emf"/>
          <p:cNvPicPr>
            <a:picLocks noChangeAspect="1" noChangeArrowheads="1"/>
          </p:cNvPicPr>
          <p:nvPr/>
        </p:nvPicPr>
        <p:blipFill>
          <a:blip r:embed="rId2" cstate="print"/>
          <a:srcRect/>
          <a:stretch>
            <a:fillRect/>
          </a:stretch>
        </p:blipFill>
        <p:spPr bwMode="auto">
          <a:xfrm>
            <a:off x="2000672" y="1684338"/>
            <a:ext cx="5666485" cy="3616870"/>
          </a:xfrm>
          <a:prstGeom prst="rect">
            <a:avLst/>
          </a:prstGeom>
          <a:noFill/>
        </p:spPr>
      </p:pic>
      <p:sp>
        <p:nvSpPr>
          <p:cNvPr id="4" name="矩形 3"/>
          <p:cNvSpPr/>
          <p:nvPr/>
        </p:nvSpPr>
        <p:spPr>
          <a:xfrm>
            <a:off x="1928664" y="1700808"/>
            <a:ext cx="864096" cy="360040"/>
          </a:xfrm>
          <a:prstGeom prst="rect">
            <a:avLst/>
          </a:prstGeom>
          <a:no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箭头连接符 5"/>
          <p:cNvCxnSpPr>
            <a:stCxn id="4" idx="3"/>
            <a:endCxn id="7" idx="2"/>
          </p:cNvCxnSpPr>
          <p:nvPr/>
        </p:nvCxnSpPr>
        <p:spPr>
          <a:xfrm flipV="1">
            <a:off x="2792760" y="1556792"/>
            <a:ext cx="576064" cy="324036"/>
          </a:xfrm>
          <a:prstGeom prst="straightConnector1">
            <a:avLst/>
          </a:prstGeom>
          <a:ln>
            <a:solidFill>
              <a:srgbClr val="0000FF"/>
            </a:solidFill>
            <a:tailEnd type="arrow"/>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2720752" y="1124744"/>
            <a:ext cx="1296144" cy="4320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smtClean="0">
                <a:solidFill>
                  <a:schemeClr val="tx1"/>
                </a:solidFill>
              </a:rPr>
              <a:t>Training example</a:t>
            </a:r>
            <a:endParaRPr lang="zh-CN" altLang="en-US" sz="1400">
              <a:solidFill>
                <a:schemeClr val="tx1"/>
              </a:solidFill>
            </a:endParaRPr>
          </a:p>
        </p:txBody>
      </p:sp>
      <p:sp>
        <p:nvSpPr>
          <p:cNvPr id="12" name="矩形 11"/>
          <p:cNvSpPr/>
          <p:nvPr/>
        </p:nvSpPr>
        <p:spPr>
          <a:xfrm>
            <a:off x="1784648" y="1628800"/>
            <a:ext cx="1152128" cy="1584176"/>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箭头连接符 12"/>
          <p:cNvCxnSpPr>
            <a:stCxn id="12" idx="1"/>
            <a:endCxn id="17" idx="2"/>
          </p:cNvCxnSpPr>
          <p:nvPr/>
        </p:nvCxnSpPr>
        <p:spPr>
          <a:xfrm flipH="1" flipV="1">
            <a:off x="1028564" y="1988840"/>
            <a:ext cx="756084" cy="432048"/>
          </a:xfrm>
          <a:prstGeom prst="straightConnector1">
            <a:avLst/>
          </a:prstGeom>
          <a:ln>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17" name="矩形 16"/>
          <p:cNvSpPr/>
          <p:nvPr/>
        </p:nvSpPr>
        <p:spPr>
          <a:xfrm>
            <a:off x="416496" y="1556792"/>
            <a:ext cx="1224136" cy="4320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smtClean="0">
                <a:solidFill>
                  <a:schemeClr val="tx1"/>
                </a:solidFill>
              </a:rPr>
              <a:t>Training set</a:t>
            </a:r>
            <a:endParaRPr lang="zh-CN" altLang="en-US" sz="1400">
              <a:solidFill>
                <a:schemeClr val="tx1"/>
              </a:solidFill>
            </a:endParaRPr>
          </a:p>
        </p:txBody>
      </p:sp>
      <p:sp>
        <p:nvSpPr>
          <p:cNvPr id="10" name="矩形 3"/>
          <p:cNvSpPr/>
          <p:nvPr/>
        </p:nvSpPr>
        <p:spPr>
          <a:xfrm>
            <a:off x="1712640" y="5733256"/>
            <a:ext cx="5328592" cy="360040"/>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solidFill>
                  <a:schemeClr val="tx1"/>
                </a:solidFill>
                <a:latin typeface="Times New Roman" pitchFamily="18" charset="0"/>
                <a:cs typeface="Times New Roman" pitchFamily="18" charset="0"/>
              </a:rPr>
              <a:t>* </a:t>
            </a:r>
            <a:r>
              <a:rPr lang="en-US" altLang="zh-CN" sz="1600" b="1" i="1" dirty="0" smtClean="0">
                <a:solidFill>
                  <a:schemeClr val="tx1"/>
                </a:solidFill>
                <a:latin typeface="Times New Roman" pitchFamily="18" charset="0"/>
                <a:cs typeface="Times New Roman" pitchFamily="18" charset="0"/>
              </a:rPr>
              <a:t>x</a:t>
            </a:r>
            <a:r>
              <a:rPr lang="en-US" altLang="zh-CN" sz="1600" i="1" baseline="-25000" dirty="0" smtClean="0">
                <a:solidFill>
                  <a:schemeClr val="tx1"/>
                </a:solidFill>
                <a:latin typeface="Times New Roman" pitchFamily="18" charset="0"/>
                <a:cs typeface="Times New Roman" pitchFamily="18" charset="0"/>
              </a:rPr>
              <a:t>i</a:t>
            </a:r>
            <a:r>
              <a:rPr lang="en-US" altLang="zh-CN" sz="1600" dirty="0" smtClean="0">
                <a:solidFill>
                  <a:schemeClr val="tx1"/>
                </a:solidFill>
                <a:latin typeface="Times New Roman" pitchFamily="18" charset="0"/>
                <a:cs typeface="Times New Roman" pitchFamily="18" charset="0"/>
              </a:rPr>
              <a:t> is a vector and </a:t>
            </a:r>
            <a:r>
              <a:rPr lang="en-US" altLang="zh-CN" sz="1600" b="1" i="1" dirty="0" err="1" smtClean="0">
                <a:solidFill>
                  <a:schemeClr val="tx1"/>
                </a:solidFill>
                <a:latin typeface="Times New Roman" pitchFamily="18" charset="0"/>
                <a:cs typeface="Times New Roman" pitchFamily="18" charset="0"/>
              </a:rPr>
              <a:t>x</a:t>
            </a:r>
            <a:r>
              <a:rPr lang="en-US" altLang="zh-CN" sz="1600" i="1" baseline="-25000" dirty="0" err="1" smtClean="0">
                <a:solidFill>
                  <a:schemeClr val="tx1"/>
                </a:solidFill>
                <a:latin typeface="Times New Roman" pitchFamily="18" charset="0"/>
                <a:cs typeface="Times New Roman" pitchFamily="18" charset="0"/>
              </a:rPr>
              <a:t>ik</a:t>
            </a:r>
            <a:r>
              <a:rPr lang="en-US" altLang="zh-CN" sz="1600" dirty="0" smtClean="0">
                <a:solidFill>
                  <a:schemeClr val="tx1"/>
                </a:solidFill>
                <a:latin typeface="Times New Roman" pitchFamily="18" charset="0"/>
                <a:cs typeface="Times New Roman" pitchFamily="18" charset="0"/>
              </a:rPr>
              <a:t> represents the </a:t>
            </a:r>
            <a:r>
              <a:rPr lang="en-US" altLang="zh-CN" sz="1600" i="1" dirty="0">
                <a:solidFill>
                  <a:schemeClr val="tx1"/>
                </a:solidFill>
                <a:latin typeface="Times New Roman" pitchFamily="18" charset="0"/>
                <a:cs typeface="Times New Roman" pitchFamily="18" charset="0"/>
              </a:rPr>
              <a:t>k</a:t>
            </a:r>
            <a:r>
              <a:rPr lang="en-US" altLang="zh-CN" sz="1600" i="1" dirty="0" smtClean="0">
                <a:solidFill>
                  <a:schemeClr val="tx1"/>
                </a:solidFill>
                <a:latin typeface="Times New Roman" pitchFamily="18" charset="0"/>
                <a:cs typeface="Times New Roman" pitchFamily="18" charset="0"/>
              </a:rPr>
              <a:t>-</a:t>
            </a:r>
            <a:r>
              <a:rPr lang="en-US" altLang="zh-CN" sz="1600" dirty="0" err="1" smtClean="0">
                <a:solidFill>
                  <a:schemeClr val="tx1"/>
                </a:solidFill>
                <a:latin typeface="Times New Roman" pitchFamily="18" charset="0"/>
                <a:cs typeface="Times New Roman" pitchFamily="18" charset="0"/>
              </a:rPr>
              <a:t>th</a:t>
            </a:r>
            <a:r>
              <a:rPr lang="en-US" altLang="zh-CN" sz="1600" dirty="0" smtClean="0">
                <a:solidFill>
                  <a:schemeClr val="tx1"/>
                </a:solidFill>
                <a:latin typeface="Times New Roman" pitchFamily="18" charset="0"/>
                <a:cs typeface="Times New Roman" pitchFamily="18" charset="0"/>
              </a:rPr>
              <a:t> feature of example </a:t>
            </a:r>
            <a:r>
              <a:rPr lang="en-US" altLang="zh-CN" sz="1600" b="1" i="1" dirty="0" smtClean="0">
                <a:solidFill>
                  <a:schemeClr val="tx1"/>
                </a:solidFill>
                <a:latin typeface="Times New Roman" pitchFamily="18" charset="0"/>
                <a:cs typeface="Times New Roman" pitchFamily="18" charset="0"/>
              </a:rPr>
              <a:t>x</a:t>
            </a:r>
            <a:r>
              <a:rPr lang="en-US" altLang="zh-CN" sz="1600" i="1" baseline="-25000" dirty="0" smtClean="0">
                <a:solidFill>
                  <a:schemeClr val="tx1"/>
                </a:solidFill>
                <a:latin typeface="Times New Roman" pitchFamily="18" charset="0"/>
                <a:cs typeface="Times New Roman" pitchFamily="18" charset="0"/>
              </a:rPr>
              <a:t>i</a:t>
            </a:r>
            <a:endParaRPr lang="zh-CN" altLang="en-US" sz="1600" i="1" baseline="-25000" dirty="0">
              <a:solidFill>
                <a:schemeClr val="tx1"/>
              </a:solidFill>
              <a:latin typeface="Times New Roman" pitchFamily="18" charset="0"/>
              <a:cs typeface="Times New Roman" pitchFamily="18" charset="0"/>
            </a:endParaRPr>
          </a:p>
        </p:txBody>
      </p:sp>
    </p:spTree>
    <p:extLst>
      <p:ext uri="{BB962C8B-B14F-4D97-AF65-F5344CB8AC3E}">
        <p14:creationId xmlns:p14="http://schemas.microsoft.com/office/powerpoint/2010/main" val="531182277"/>
      </p:ext>
    </p:extLst>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271463" y="188913"/>
            <a:ext cx="9363075" cy="792162"/>
          </a:xfrm>
        </p:spPr>
        <p:txBody>
          <a:bodyPr/>
          <a:lstStyle/>
          <a:p>
            <a:r>
              <a:rPr lang="en-US" altLang="zh-CN" dirty="0" smtClean="0"/>
              <a:t>A bit </a:t>
            </a:r>
            <a:r>
              <a:rPr lang="en-US" altLang="zh-CN" smtClean="0"/>
              <a:t>about Jie…</a:t>
            </a:r>
            <a:endParaRPr lang="zh-CN" altLang="en-US" dirty="0" smtClean="0"/>
          </a:p>
        </p:txBody>
      </p:sp>
      <p:sp>
        <p:nvSpPr>
          <p:cNvPr id="5" name="内容占位符 2"/>
          <p:cNvSpPr>
            <a:spLocks noGrp="1"/>
          </p:cNvSpPr>
          <p:nvPr>
            <p:ph idx="1"/>
          </p:nvPr>
        </p:nvSpPr>
        <p:spPr>
          <a:xfrm>
            <a:off x="238092" y="3140968"/>
            <a:ext cx="9667908" cy="3148972"/>
          </a:xfrm>
        </p:spPr>
        <p:txBody>
          <a:bodyPr/>
          <a:lstStyle/>
          <a:p>
            <a:pPr>
              <a:spcBef>
                <a:spcPts val="1200"/>
              </a:spcBef>
            </a:pPr>
            <a:r>
              <a:rPr lang="en-US" altLang="zh-CN" sz="2000" dirty="0"/>
              <a:t>I was awarded with </a:t>
            </a:r>
            <a:r>
              <a:rPr lang="en-US" altLang="zh-CN" sz="2000" dirty="0" smtClean="0"/>
              <a:t>the </a:t>
            </a:r>
            <a:r>
              <a:rPr lang="en-US" altLang="zh-CN" sz="2000" dirty="0" smtClean="0">
                <a:solidFill>
                  <a:srgbClr val="800000"/>
                </a:solidFill>
              </a:rPr>
              <a:t>CCF </a:t>
            </a:r>
            <a:r>
              <a:rPr lang="en-US" altLang="zh-CN" sz="2000" dirty="0">
                <a:solidFill>
                  <a:srgbClr val="800000"/>
                </a:solidFill>
              </a:rPr>
              <a:t>Young Scientist Award</a:t>
            </a:r>
            <a:r>
              <a:rPr lang="en-US" altLang="zh-CN" sz="2000" dirty="0"/>
              <a:t>, </a:t>
            </a:r>
            <a:r>
              <a:rPr lang="en-US" altLang="zh-CN" sz="2000" dirty="0">
                <a:solidFill>
                  <a:srgbClr val="800000"/>
                </a:solidFill>
              </a:rPr>
              <a:t>NSFC Excellent Young Scholar</a:t>
            </a:r>
            <a:r>
              <a:rPr lang="en-US" altLang="zh-CN" sz="2000" dirty="0"/>
              <a:t>,</a:t>
            </a:r>
            <a:r>
              <a:rPr lang="en-US" altLang="zh-CN" sz="2000" dirty="0">
                <a:solidFill>
                  <a:srgbClr val="800000"/>
                </a:solidFill>
              </a:rPr>
              <a:t> Newton Advanced </a:t>
            </a:r>
            <a:r>
              <a:rPr lang="en-US" altLang="zh-CN" sz="2000" dirty="0" smtClean="0">
                <a:solidFill>
                  <a:srgbClr val="800000"/>
                </a:solidFill>
              </a:rPr>
              <a:t>Fellowships Award</a:t>
            </a:r>
            <a:r>
              <a:rPr lang="en-US" altLang="zh-CN" sz="2000" dirty="0" smtClean="0"/>
              <a:t>, </a:t>
            </a:r>
            <a:r>
              <a:rPr lang="en-US" altLang="zh-CN" sz="2000" dirty="0" smtClean="0">
                <a:solidFill>
                  <a:srgbClr val="800000"/>
                </a:solidFill>
              </a:rPr>
              <a:t>IBM </a:t>
            </a:r>
            <a:r>
              <a:rPr lang="en-US" altLang="zh-CN" sz="2000" dirty="0">
                <a:solidFill>
                  <a:srgbClr val="800000"/>
                </a:solidFill>
              </a:rPr>
              <a:t>Innovation Faculty Award</a:t>
            </a:r>
            <a:r>
              <a:rPr lang="en-US" altLang="zh-CN" sz="2000" dirty="0"/>
              <a:t>, and </a:t>
            </a:r>
            <a:r>
              <a:rPr lang="en-US" altLang="zh-CN" sz="2000" dirty="0" smtClean="0">
                <a:solidFill>
                  <a:srgbClr val="800000"/>
                </a:solidFill>
              </a:rPr>
              <a:t>New </a:t>
            </a:r>
            <a:r>
              <a:rPr lang="en-US" altLang="zh-CN" sz="2000" dirty="0">
                <a:solidFill>
                  <a:srgbClr val="800000"/>
                </a:solidFill>
              </a:rPr>
              <a:t>Star of Beijing </a:t>
            </a:r>
            <a:r>
              <a:rPr lang="en-US" altLang="zh-CN" sz="2000" dirty="0" smtClean="0">
                <a:solidFill>
                  <a:srgbClr val="800000"/>
                </a:solidFill>
              </a:rPr>
              <a:t>S&amp;T</a:t>
            </a:r>
            <a:r>
              <a:rPr lang="en-US" altLang="zh-CN" sz="2000" dirty="0" smtClean="0"/>
              <a:t>.</a:t>
            </a:r>
          </a:p>
          <a:p>
            <a:pPr>
              <a:spcBef>
                <a:spcPts val="1200"/>
              </a:spcBef>
            </a:pPr>
            <a:r>
              <a:rPr lang="en-US" altLang="zh-CN" sz="2000" dirty="0" smtClean="0">
                <a:solidFill>
                  <a:schemeClr val="tx1"/>
                </a:solidFill>
                <a:latin typeface="+mn-lt"/>
                <a:ea typeface="+mn-ea"/>
                <a:cs typeface="+mn-cs"/>
              </a:rPr>
              <a:t>Have published more than </a:t>
            </a:r>
            <a:r>
              <a:rPr lang="en-US" altLang="zh-CN" sz="2000" dirty="0" smtClean="0">
                <a:solidFill>
                  <a:schemeClr val="tx1"/>
                </a:solidFill>
                <a:latin typeface="+mn-lt"/>
                <a:ea typeface="+mn-ea"/>
                <a:cs typeface="+mn-cs"/>
              </a:rPr>
              <a:t>200 </a:t>
            </a:r>
            <a:r>
              <a:rPr lang="en-US" altLang="zh-CN" sz="2000" dirty="0" smtClean="0">
                <a:solidFill>
                  <a:schemeClr val="tx1"/>
                </a:solidFill>
                <a:latin typeface="+mn-lt"/>
                <a:ea typeface="+mn-ea"/>
                <a:cs typeface="+mn-cs"/>
              </a:rPr>
              <a:t>paper on major international </a:t>
            </a:r>
            <a:r>
              <a:rPr lang="en-US" altLang="zh-CN" sz="2000" dirty="0" err="1" smtClean="0">
                <a:solidFill>
                  <a:schemeClr val="tx1"/>
                </a:solidFill>
                <a:latin typeface="+mn-lt"/>
                <a:ea typeface="+mn-ea"/>
                <a:cs typeface="+mn-cs"/>
              </a:rPr>
              <a:t>conf</a:t>
            </a:r>
            <a:r>
              <a:rPr lang="en-US" altLang="zh-CN" sz="2000" dirty="0" smtClean="0">
                <a:solidFill>
                  <a:schemeClr val="tx1"/>
                </a:solidFill>
                <a:latin typeface="+mn-lt"/>
                <a:ea typeface="+mn-ea"/>
                <a:cs typeface="+mn-cs"/>
              </a:rPr>
              <a:t>/journals, including </a:t>
            </a:r>
            <a:r>
              <a:rPr lang="en-US" altLang="zh-CN" sz="2000" dirty="0" smtClean="0"/>
              <a:t>KDD (</a:t>
            </a:r>
            <a:r>
              <a:rPr lang="en-US" altLang="zh-CN" sz="2000" dirty="0" smtClean="0"/>
              <a:t>18), </a:t>
            </a:r>
            <a:r>
              <a:rPr lang="en-US" altLang="zh-CN" sz="2000" dirty="0" smtClean="0"/>
              <a:t>IJCAI/AAAI (</a:t>
            </a:r>
            <a:r>
              <a:rPr lang="en-US" altLang="zh-CN" sz="2000" dirty="0" smtClean="0"/>
              <a:t>13), </a:t>
            </a:r>
            <a:r>
              <a:rPr lang="en-US" altLang="zh-CN" sz="2000" dirty="0" smtClean="0"/>
              <a:t>IEEE TKDE </a:t>
            </a:r>
            <a:r>
              <a:rPr lang="en-US" altLang="zh-CN" sz="2000" dirty="0" smtClean="0"/>
              <a:t>(8), </a:t>
            </a:r>
            <a:r>
              <a:rPr lang="en-US" altLang="zh-CN" sz="2000" dirty="0" smtClean="0"/>
              <a:t>ICML, Machine Learning</a:t>
            </a:r>
          </a:p>
          <a:p>
            <a:pPr>
              <a:spcBef>
                <a:spcPts val="1200"/>
              </a:spcBef>
            </a:pPr>
            <a:r>
              <a:rPr lang="en-US" altLang="zh-CN" sz="2000" dirty="0" smtClean="0">
                <a:solidFill>
                  <a:srgbClr val="800000"/>
                </a:solidFill>
              </a:rPr>
              <a:t>#Citation: </a:t>
            </a:r>
            <a:r>
              <a:rPr lang="en-US" altLang="zh-CN" sz="2000" dirty="0" smtClean="0">
                <a:solidFill>
                  <a:srgbClr val="800000"/>
                </a:solidFill>
              </a:rPr>
              <a:t>6,890 </a:t>
            </a:r>
            <a:r>
              <a:rPr lang="en-US" altLang="zh-CN" sz="2000" dirty="0" smtClean="0">
                <a:solidFill>
                  <a:srgbClr val="800000"/>
                </a:solidFill>
              </a:rPr>
              <a:t>and H-index: </a:t>
            </a:r>
            <a:r>
              <a:rPr lang="en-US" altLang="zh-CN" sz="2000" dirty="0" smtClean="0">
                <a:solidFill>
                  <a:srgbClr val="800000"/>
                </a:solidFill>
              </a:rPr>
              <a:t>41</a:t>
            </a:r>
            <a:endParaRPr lang="en-US" altLang="zh-CN" sz="2000" dirty="0" smtClean="0">
              <a:solidFill>
                <a:srgbClr val="800000"/>
              </a:solidFill>
            </a:endParaRPr>
          </a:p>
          <a:p>
            <a:pPr>
              <a:spcBef>
                <a:spcPts val="1200"/>
              </a:spcBef>
            </a:pPr>
            <a:r>
              <a:rPr lang="en-US" altLang="zh-CN" sz="2000" dirty="0" smtClean="0"/>
              <a:t>Have a notable system, </a:t>
            </a:r>
            <a:r>
              <a:rPr lang="en-US" altLang="zh-CN" sz="2000" dirty="0" err="1" smtClean="0"/>
              <a:t>AMiner.org</a:t>
            </a:r>
            <a:r>
              <a:rPr lang="en-US" altLang="zh-CN" sz="2000" dirty="0" smtClean="0"/>
              <a:t> for academic researcher network analysis. The system has attracted </a:t>
            </a:r>
            <a:r>
              <a:rPr lang="en-US" altLang="zh-CN" sz="2000" dirty="0" smtClean="0"/>
              <a:t>8.32 </a:t>
            </a:r>
            <a:r>
              <a:rPr lang="en-US" altLang="zh-CN" sz="2000" dirty="0" smtClean="0"/>
              <a:t>million users from 220 countries/regions.</a:t>
            </a:r>
            <a:endParaRPr lang="zh-CN" altLang="en-US" sz="2000" dirty="0" smtClean="0"/>
          </a:p>
          <a:p>
            <a:pPr>
              <a:spcBef>
                <a:spcPts val="600"/>
              </a:spcBef>
            </a:pPr>
            <a:r>
              <a:rPr lang="en-US" altLang="zh-CN" sz="2000" b="1" dirty="0" smtClean="0">
                <a:solidFill>
                  <a:srgbClr val="0000FF"/>
                </a:solidFill>
                <a:latin typeface="+mn-lt"/>
                <a:ea typeface="+mn-ea"/>
                <a:cs typeface="+mn-cs"/>
              </a:rPr>
              <a:t>Homepage: </a:t>
            </a:r>
            <a:r>
              <a:rPr lang="en-US" sz="1800" u="sng" dirty="0" smtClean="0">
                <a:solidFill>
                  <a:schemeClr val="tx1"/>
                </a:solidFill>
                <a:latin typeface="+mn-lt"/>
                <a:ea typeface="+mn-ea"/>
                <a:cs typeface="+mn-cs"/>
                <a:hlinkClick r:id="rId3"/>
              </a:rPr>
              <a:t>http://keg.cs.tsinghua.edu.cn/jietang/</a:t>
            </a:r>
            <a:endParaRPr lang="zh-CN" altLang="en-US" sz="2000" dirty="0" smtClean="0"/>
          </a:p>
        </p:txBody>
      </p:sp>
      <p:sp>
        <p:nvSpPr>
          <p:cNvPr id="6" name="内容占位符 2"/>
          <p:cNvSpPr txBox="1">
            <a:spLocks/>
          </p:cNvSpPr>
          <p:nvPr/>
        </p:nvSpPr>
        <p:spPr bwMode="auto">
          <a:xfrm>
            <a:off x="268254" y="1000108"/>
            <a:ext cx="7565066" cy="2500900"/>
          </a:xfrm>
          <a:prstGeom prst="rect">
            <a:avLst/>
          </a:prstGeom>
          <a:noFill/>
          <a:ln w="9525">
            <a:noFill/>
            <a:miter lim="800000"/>
            <a:headEnd/>
            <a:tailEnd/>
          </a:ln>
        </p:spPr>
        <p:txBody>
          <a:bodyPr/>
          <a:lstStyle/>
          <a:p>
            <a:pPr marL="342900" indent="-342900" eaLnBrk="0" hangingPunct="0">
              <a:spcBef>
                <a:spcPct val="20000"/>
              </a:spcBef>
              <a:buFont typeface="Arial" pitchFamily="34" charset="0"/>
              <a:buChar char="•"/>
              <a:defRPr/>
            </a:pPr>
            <a:r>
              <a:rPr lang="en-US" altLang="zh-CN" sz="2000" dirty="0" smtClean="0">
                <a:latin typeface="+mn-lt"/>
                <a:ea typeface="+mn-ea"/>
              </a:rPr>
              <a:t>Jie Tang, </a:t>
            </a:r>
            <a:r>
              <a:rPr lang="en-US" altLang="zh-CN" sz="2000" dirty="0" smtClean="0">
                <a:latin typeface="+mn-lt"/>
                <a:ea typeface="+mn-ea"/>
              </a:rPr>
              <a:t>Tenured associate </a:t>
            </a:r>
            <a:r>
              <a:rPr lang="en-US" altLang="zh-CN" sz="2000" dirty="0">
                <a:latin typeface="+mn-lt"/>
                <a:ea typeface="+mn-ea"/>
              </a:rPr>
              <a:t>p</a:t>
            </a:r>
            <a:r>
              <a:rPr lang="en-US" altLang="zh-CN" sz="2000" dirty="0" smtClean="0">
                <a:latin typeface="+mn-lt"/>
                <a:ea typeface="+mn-ea"/>
              </a:rPr>
              <a:t>rofessor</a:t>
            </a:r>
            <a:r>
              <a:rPr lang="en-US" altLang="zh-CN" sz="2000" dirty="0" smtClean="0">
                <a:latin typeface="+mn-lt"/>
                <a:ea typeface="+mn-ea"/>
              </a:rPr>
              <a:t>, Department of Computer Science of </a:t>
            </a:r>
            <a:r>
              <a:rPr lang="en-US" altLang="zh-CN" sz="2000" dirty="0" smtClean="0">
                <a:latin typeface="+mn-lt"/>
                <a:ea typeface="+mn-ea"/>
              </a:rPr>
              <a:t>Tsinghua Univ. </a:t>
            </a:r>
            <a:r>
              <a:rPr lang="en-US" altLang="zh-CN" sz="2000" dirty="0" smtClean="0">
                <a:latin typeface="+mn-lt"/>
                <a:ea typeface="+mn-ea"/>
              </a:rPr>
              <a:t>My research interests include </a:t>
            </a:r>
            <a:r>
              <a:rPr lang="en-US" altLang="zh-CN" sz="2000" dirty="0" smtClean="0">
                <a:solidFill>
                  <a:srgbClr val="0000FF"/>
                </a:solidFill>
                <a:latin typeface="+mn-lt"/>
                <a:ea typeface="+mn-ea"/>
              </a:rPr>
              <a:t>social </a:t>
            </a:r>
            <a:r>
              <a:rPr lang="en-US" altLang="zh-CN" sz="2000" dirty="0" smtClean="0">
                <a:solidFill>
                  <a:srgbClr val="0000FF"/>
                </a:solidFill>
                <a:latin typeface="+mn-lt"/>
                <a:ea typeface="+mn-ea"/>
              </a:rPr>
              <a:t>networks</a:t>
            </a:r>
            <a:r>
              <a:rPr lang="en-US" altLang="zh-CN" sz="2000" dirty="0" smtClean="0">
                <a:latin typeface="+mn-lt"/>
                <a:ea typeface="+mn-ea"/>
              </a:rPr>
              <a:t>, </a:t>
            </a:r>
            <a:r>
              <a:rPr lang="en-US" altLang="zh-CN" sz="2000" dirty="0" smtClean="0">
                <a:solidFill>
                  <a:srgbClr val="0000FF"/>
                </a:solidFill>
                <a:latin typeface="+mn-lt"/>
                <a:ea typeface="+mn-ea"/>
              </a:rPr>
              <a:t>data mining</a:t>
            </a:r>
            <a:r>
              <a:rPr lang="en-US" altLang="zh-CN" sz="2000" dirty="0" smtClean="0">
                <a:latin typeface="+mn-lt"/>
                <a:ea typeface="+mn-ea"/>
              </a:rPr>
              <a:t>, and </a:t>
            </a:r>
            <a:r>
              <a:rPr lang="en-US" altLang="zh-CN" sz="2000" dirty="0" smtClean="0">
                <a:solidFill>
                  <a:srgbClr val="0000FF"/>
                </a:solidFill>
                <a:latin typeface="+mn-lt"/>
                <a:ea typeface="+mn-ea"/>
              </a:rPr>
              <a:t>machine learning</a:t>
            </a:r>
            <a:r>
              <a:rPr lang="en-US" altLang="zh-CN" sz="2000" dirty="0" smtClean="0">
                <a:latin typeface="+mn-lt"/>
                <a:ea typeface="+mn-ea"/>
              </a:rPr>
              <a:t>.</a:t>
            </a:r>
          </a:p>
          <a:p>
            <a:pPr marL="342900" indent="-342900" eaLnBrk="0" hangingPunct="0">
              <a:spcBef>
                <a:spcPts val="1200"/>
              </a:spcBef>
              <a:buFont typeface="Arial" pitchFamily="34" charset="0"/>
              <a:buChar char="•"/>
              <a:defRPr/>
            </a:pPr>
            <a:r>
              <a:rPr lang="en-US" altLang="zh-CN" sz="2000" dirty="0" smtClean="0">
                <a:latin typeface="+mn-lt"/>
                <a:ea typeface="+mn-ea"/>
              </a:rPr>
              <a:t>I have been visiting scholar at Cornell U. (working with John Hopcroft, Jon Kleinberg), UIUC (working with Jiawei Han), CUHK (with Jeffrey Yu), and HKUST (with Qiong Luo).</a:t>
            </a:r>
          </a:p>
        </p:txBody>
      </p:sp>
      <p:pic>
        <p:nvPicPr>
          <p:cNvPr id="1026" name="Picture 2" descr="C:\JieTang\Privacy\Homepage\Jie-0.jpg"/>
          <p:cNvPicPr>
            <a:picLocks noChangeAspect="1" noChangeArrowheads="1"/>
          </p:cNvPicPr>
          <p:nvPr/>
        </p:nvPicPr>
        <p:blipFill>
          <a:blip r:embed="rId4" cstate="print"/>
          <a:srcRect/>
          <a:stretch>
            <a:fillRect/>
          </a:stretch>
        </p:blipFill>
        <p:spPr bwMode="auto">
          <a:xfrm>
            <a:off x="7841686" y="980728"/>
            <a:ext cx="1810956" cy="2088232"/>
          </a:xfrm>
          <a:prstGeom prst="rect">
            <a:avLst/>
          </a:prstGeom>
          <a:noFill/>
        </p:spPr>
      </p:pic>
    </p:spTree>
    <p:extLst>
      <p:ext uri="{BB962C8B-B14F-4D97-AF65-F5344CB8AC3E}">
        <p14:creationId xmlns:p14="http://schemas.microsoft.com/office/powerpoint/2010/main" val="53525268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4" name="Rectangle 2"/>
          <p:cNvSpPr>
            <a:spLocks noGrp="1" noChangeArrowheads="1"/>
          </p:cNvSpPr>
          <p:nvPr>
            <p:ph type="title"/>
          </p:nvPr>
        </p:nvSpPr>
        <p:spPr>
          <a:xfrm>
            <a:off x="271463" y="188913"/>
            <a:ext cx="9363075" cy="792162"/>
          </a:xfrm>
        </p:spPr>
        <p:txBody>
          <a:bodyPr/>
          <a:lstStyle/>
          <a:p>
            <a:r>
              <a:rPr lang="en-US" altLang="zh-CN" smtClean="0"/>
              <a:t>Supervised Learning</a:t>
            </a:r>
          </a:p>
        </p:txBody>
      </p:sp>
      <p:sp>
        <p:nvSpPr>
          <p:cNvPr id="10245" name="Rectangle 3"/>
          <p:cNvSpPr>
            <a:spLocks noGrp="1" noChangeArrowheads="1"/>
          </p:cNvSpPr>
          <p:nvPr>
            <p:ph type="body" sz="half" idx="1"/>
          </p:nvPr>
        </p:nvSpPr>
        <p:spPr>
          <a:xfrm>
            <a:off x="350838" y="1357313"/>
            <a:ext cx="9139237" cy="4768850"/>
          </a:xfrm>
        </p:spPr>
        <p:txBody>
          <a:bodyPr/>
          <a:lstStyle/>
          <a:p>
            <a:r>
              <a:rPr lang="en-US" altLang="zh-CN" sz="2800" smtClean="0"/>
              <a:t>Given a training set </a:t>
            </a:r>
            <a:r>
              <a:rPr lang="en-US" altLang="zh-CN" sz="2800" i="1" smtClean="0"/>
              <a:t>S</a:t>
            </a:r>
            <a:r>
              <a:rPr lang="en-US" altLang="zh-CN" sz="2800" smtClean="0"/>
              <a:t>={(</a:t>
            </a:r>
            <a:r>
              <a:rPr lang="en-US" altLang="zh-CN" sz="2800" i="1" smtClean="0"/>
              <a:t>x</a:t>
            </a:r>
            <a:r>
              <a:rPr lang="en-US" altLang="zh-CN" sz="2800" baseline="-25000" smtClean="0"/>
              <a:t>1</a:t>
            </a:r>
            <a:r>
              <a:rPr lang="en-US" altLang="zh-CN" sz="2800" smtClean="0"/>
              <a:t>, </a:t>
            </a:r>
            <a:r>
              <a:rPr lang="en-US" altLang="zh-CN" sz="2800" i="1" smtClean="0"/>
              <a:t>y</a:t>
            </a:r>
            <a:r>
              <a:rPr lang="en-US" altLang="zh-CN" sz="2800" baseline="-25000" smtClean="0"/>
              <a:t>1</a:t>
            </a:r>
            <a:r>
              <a:rPr lang="en-US" altLang="zh-CN" sz="2800" smtClean="0"/>
              <a:t>),(</a:t>
            </a:r>
            <a:r>
              <a:rPr lang="en-US" altLang="zh-CN" sz="2800" i="1" smtClean="0"/>
              <a:t>x</a:t>
            </a:r>
            <a:r>
              <a:rPr lang="en-US" altLang="zh-CN" sz="2800" baseline="-25000" smtClean="0"/>
              <a:t>2</a:t>
            </a:r>
            <a:r>
              <a:rPr lang="en-US" altLang="zh-CN" sz="2800" smtClean="0"/>
              <a:t>, </a:t>
            </a:r>
            <a:r>
              <a:rPr lang="en-US" altLang="zh-CN" sz="2800" i="1" smtClean="0"/>
              <a:t>y</a:t>
            </a:r>
            <a:r>
              <a:rPr lang="en-US" altLang="zh-CN" sz="2800" baseline="-25000" smtClean="0"/>
              <a:t>2</a:t>
            </a:r>
            <a:r>
              <a:rPr lang="en-US" altLang="zh-CN" sz="2800" smtClean="0"/>
              <a:t>),…,(</a:t>
            </a:r>
            <a:r>
              <a:rPr lang="en-US" altLang="zh-CN" sz="2800" i="1" smtClean="0"/>
              <a:t>x</a:t>
            </a:r>
            <a:r>
              <a:rPr lang="en-US" altLang="zh-CN" sz="2800" i="1" baseline="-25000" smtClean="0"/>
              <a:t>N</a:t>
            </a:r>
            <a:r>
              <a:rPr lang="en-US" altLang="zh-CN" sz="2800" smtClean="0"/>
              <a:t>, </a:t>
            </a:r>
            <a:r>
              <a:rPr lang="en-US" altLang="zh-CN" sz="2800" i="1" smtClean="0"/>
              <a:t>y</a:t>
            </a:r>
            <a:r>
              <a:rPr lang="en-US" altLang="zh-CN" sz="2800" i="1" baseline="-25000" smtClean="0"/>
              <a:t>N</a:t>
            </a:r>
            <a:r>
              <a:rPr lang="en-US" altLang="zh-CN" sz="2800" smtClean="0"/>
              <a:t>)}, and </a:t>
            </a:r>
            <a:r>
              <a:rPr lang="en-US" altLang="zh-CN" sz="2800" i="1" smtClean="0"/>
              <a:t>x</a:t>
            </a:r>
            <a:r>
              <a:rPr lang="en-US" altLang="zh-CN" sz="2800" i="1" baseline="-25000" smtClean="0"/>
              <a:t>i</a:t>
            </a:r>
            <a:r>
              <a:rPr lang="en-US" altLang="zh-CN" sz="2800" smtClean="0">
                <a:latin typeface="宋体" pitchFamily="2" charset="-122"/>
              </a:rPr>
              <a:t>∈</a:t>
            </a:r>
            <a:r>
              <a:rPr lang="en-US" altLang="zh-CN" sz="2800" i="1" smtClean="0"/>
              <a:t>X</a:t>
            </a:r>
            <a:r>
              <a:rPr lang="en-US" altLang="zh-CN" sz="2800" smtClean="0"/>
              <a:t>=</a:t>
            </a:r>
            <a:r>
              <a:rPr lang="en-US" altLang="zh-CN" sz="2800" i="1" smtClean="0"/>
              <a:t>R</a:t>
            </a:r>
            <a:r>
              <a:rPr lang="en-US" altLang="zh-CN" sz="2800" i="1" baseline="30000" smtClean="0"/>
              <a:t>m</a:t>
            </a:r>
            <a:r>
              <a:rPr lang="en-US" altLang="zh-CN" sz="2800" smtClean="0"/>
              <a:t>, </a:t>
            </a:r>
            <a:r>
              <a:rPr lang="en-US" altLang="zh-CN" sz="2800" i="1" smtClean="0"/>
              <a:t>i</a:t>
            </a:r>
            <a:r>
              <a:rPr lang="en-US" altLang="zh-CN" sz="2800" smtClean="0"/>
              <a:t>=1,2,…,</a:t>
            </a:r>
            <a:r>
              <a:rPr lang="en-US" altLang="zh-CN" sz="2800" i="1" smtClean="0"/>
              <a:t>N</a:t>
            </a:r>
          </a:p>
          <a:p>
            <a:r>
              <a:rPr lang="en-US" altLang="zh-CN" sz="2800" smtClean="0"/>
              <a:t>To learn a function </a:t>
            </a:r>
            <a:r>
              <a:rPr lang="en-US" altLang="zh-CN" sz="2800" i="1" smtClean="0"/>
              <a:t>f</a:t>
            </a:r>
            <a:r>
              <a:rPr lang="en-US" altLang="zh-CN" sz="2800" smtClean="0"/>
              <a:t>(</a:t>
            </a:r>
            <a:r>
              <a:rPr lang="en-US" altLang="zh-CN" sz="2800" i="1" smtClean="0"/>
              <a:t>x</a:t>
            </a:r>
            <a:r>
              <a:rPr lang="en-US" altLang="zh-CN" sz="2800" smtClean="0"/>
              <a:t>), which can best fit the data</a:t>
            </a:r>
          </a:p>
          <a:p>
            <a:endParaRPr lang="en-US" altLang="zh-CN" sz="2800" smtClean="0"/>
          </a:p>
          <a:p>
            <a:endParaRPr lang="en-US" altLang="zh-CN" sz="2800" smtClean="0"/>
          </a:p>
        </p:txBody>
      </p:sp>
      <p:graphicFrame>
        <p:nvGraphicFramePr>
          <p:cNvPr id="129032" name="Object 2"/>
          <p:cNvGraphicFramePr>
            <a:graphicFrameLocks noGrp="1" noChangeAspect="1"/>
          </p:cNvGraphicFramePr>
          <p:nvPr>
            <p:ph sz="half" idx="2"/>
          </p:nvPr>
        </p:nvGraphicFramePr>
        <p:xfrm>
          <a:off x="3790181" y="2857501"/>
          <a:ext cx="1522859" cy="585487"/>
        </p:xfrm>
        <a:graphic>
          <a:graphicData uri="http://schemas.openxmlformats.org/presentationml/2006/ole">
            <mc:AlternateContent xmlns:mc="http://schemas.openxmlformats.org/markup-compatibility/2006">
              <mc:Choice xmlns:v="urn:schemas-microsoft-com:vml" Requires="v">
                <p:oleObj spid="_x0000_s2055" name="Equation" r:id="rId3" imgW="495000" imgH="190440" progId="">
                  <p:embed/>
                </p:oleObj>
              </mc:Choice>
              <mc:Fallback>
                <p:oleObj name="Equation" r:id="rId3" imgW="495000" imgH="190440"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90181" y="2857501"/>
                        <a:ext cx="1522859" cy="585487"/>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sp>
        <p:nvSpPr>
          <p:cNvPr id="6" name="罐形 4"/>
          <p:cNvSpPr/>
          <p:nvPr/>
        </p:nvSpPr>
        <p:spPr>
          <a:xfrm>
            <a:off x="1912993" y="3814907"/>
            <a:ext cx="1378857" cy="879928"/>
          </a:xfrm>
          <a:prstGeom prst="can">
            <a:avLst/>
          </a:prstGeom>
          <a:solidFill>
            <a:schemeClr val="bg1">
              <a:lumMod val="8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mtClean="0">
                <a:solidFill>
                  <a:schemeClr val="tx1"/>
                </a:solidFill>
              </a:rPr>
              <a:t>Training data </a:t>
            </a:r>
            <a:r>
              <a:rPr kumimoji="1" lang="en-US" altLang="zh-CN" dirty="0" smtClean="0">
                <a:solidFill>
                  <a:schemeClr val="tx1"/>
                </a:solidFill>
              </a:rPr>
              <a:t>{(</a:t>
            </a:r>
            <a:r>
              <a:rPr kumimoji="1" lang="en-US" altLang="zh-CN" dirty="0" err="1" smtClean="0">
                <a:solidFill>
                  <a:schemeClr val="tx1"/>
                </a:solidFill>
              </a:rPr>
              <a:t>x</a:t>
            </a:r>
            <a:r>
              <a:rPr kumimoji="1" lang="en-US" altLang="zh-CN" baseline="-25000" dirty="0" err="1" smtClean="0">
                <a:solidFill>
                  <a:schemeClr val="tx1"/>
                </a:solidFill>
              </a:rPr>
              <a:t>i</a:t>
            </a:r>
            <a:r>
              <a:rPr kumimoji="1" lang="en-US" altLang="zh-CN" dirty="0" err="1" smtClean="0">
                <a:solidFill>
                  <a:schemeClr val="tx1"/>
                </a:solidFill>
              </a:rPr>
              <a:t>,y</a:t>
            </a:r>
            <a:r>
              <a:rPr kumimoji="1" lang="en-US" altLang="zh-CN" baseline="-25000" dirty="0" err="1" smtClean="0">
                <a:solidFill>
                  <a:schemeClr val="tx1"/>
                </a:solidFill>
              </a:rPr>
              <a:t>i</a:t>
            </a:r>
            <a:r>
              <a:rPr kumimoji="1" lang="en-US" altLang="zh-CN" dirty="0" smtClean="0">
                <a:solidFill>
                  <a:schemeClr val="tx1"/>
                </a:solidFill>
              </a:rPr>
              <a:t>)}</a:t>
            </a:r>
            <a:endParaRPr kumimoji="1" lang="zh-CN" altLang="en-US" dirty="0">
              <a:solidFill>
                <a:schemeClr val="tx1"/>
              </a:solidFill>
            </a:endParaRPr>
          </a:p>
        </p:txBody>
      </p:sp>
      <p:sp>
        <p:nvSpPr>
          <p:cNvPr id="7" name="圆角矩形 6"/>
          <p:cNvSpPr/>
          <p:nvPr/>
        </p:nvSpPr>
        <p:spPr>
          <a:xfrm>
            <a:off x="3854278" y="3842123"/>
            <a:ext cx="1533072" cy="816428"/>
          </a:xfrm>
          <a:prstGeom prst="roundRect">
            <a:avLst/>
          </a:prstGeom>
          <a:solidFill>
            <a:schemeClr val="bg1">
              <a:lumMod val="8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dirty="0" smtClean="0">
                <a:solidFill>
                  <a:schemeClr val="tx1"/>
                </a:solidFill>
              </a:rPr>
              <a:t>Learning algorithm</a:t>
            </a:r>
            <a:endParaRPr kumimoji="1" lang="zh-CN" altLang="en-US" dirty="0">
              <a:solidFill>
                <a:schemeClr val="tx1"/>
              </a:solidFill>
            </a:endParaRPr>
          </a:p>
        </p:txBody>
      </p:sp>
      <p:sp>
        <p:nvSpPr>
          <p:cNvPr id="8" name="圆角矩形 7"/>
          <p:cNvSpPr/>
          <p:nvPr/>
        </p:nvSpPr>
        <p:spPr>
          <a:xfrm>
            <a:off x="6249144" y="3923764"/>
            <a:ext cx="635000" cy="616857"/>
          </a:xfrm>
          <a:prstGeom prst="roundRect">
            <a:avLst/>
          </a:prstGeom>
          <a:solidFill>
            <a:schemeClr val="bg1">
              <a:lumMod val="8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mtClean="0">
                <a:solidFill>
                  <a:schemeClr val="tx1"/>
                </a:solidFill>
              </a:rPr>
              <a:t>f</a:t>
            </a:r>
            <a:endParaRPr kumimoji="1" lang="zh-CN" altLang="en-US" dirty="0">
              <a:solidFill>
                <a:schemeClr val="tx1"/>
              </a:solidFill>
            </a:endParaRPr>
          </a:p>
        </p:txBody>
      </p:sp>
      <p:sp>
        <p:nvSpPr>
          <p:cNvPr id="9" name="文本框 7"/>
          <p:cNvSpPr txBox="1"/>
          <p:nvPr/>
        </p:nvSpPr>
        <p:spPr>
          <a:xfrm>
            <a:off x="6221937" y="3275692"/>
            <a:ext cx="707572" cy="369332"/>
          </a:xfrm>
          <a:prstGeom prst="rect">
            <a:avLst/>
          </a:prstGeom>
          <a:noFill/>
        </p:spPr>
        <p:txBody>
          <a:bodyPr wrap="square" rtlCol="0">
            <a:spAutoFit/>
          </a:bodyPr>
          <a:lstStyle/>
          <a:p>
            <a:r>
              <a:rPr kumimoji="1" lang="en-US" altLang="zh-CN" dirty="0" err="1" smtClean="0"/>
              <a:t>x</a:t>
            </a:r>
            <a:r>
              <a:rPr kumimoji="1" lang="en-US" altLang="zh-CN" baseline="-25000" dirty="0" err="1" smtClean="0"/>
              <a:t>new</a:t>
            </a:r>
            <a:endParaRPr kumimoji="1" lang="zh-CN" altLang="en-US" baseline="-25000" dirty="0"/>
          </a:p>
        </p:txBody>
      </p:sp>
      <p:sp>
        <p:nvSpPr>
          <p:cNvPr id="10" name="文本框 14"/>
          <p:cNvSpPr txBox="1"/>
          <p:nvPr/>
        </p:nvSpPr>
        <p:spPr>
          <a:xfrm>
            <a:off x="5949778" y="4797152"/>
            <a:ext cx="1478643" cy="369332"/>
          </a:xfrm>
          <a:prstGeom prst="rect">
            <a:avLst/>
          </a:prstGeom>
          <a:noFill/>
        </p:spPr>
        <p:txBody>
          <a:bodyPr wrap="square" rtlCol="0">
            <a:spAutoFit/>
          </a:bodyPr>
          <a:lstStyle/>
          <a:p>
            <a:r>
              <a:rPr kumimoji="1" lang="en-US" altLang="zh-CN" dirty="0" smtClean="0"/>
              <a:t>Predicted  y</a:t>
            </a:r>
            <a:endParaRPr kumimoji="1" lang="zh-CN" altLang="en-US" baseline="-25000" dirty="0"/>
          </a:p>
        </p:txBody>
      </p:sp>
      <p:cxnSp>
        <p:nvCxnSpPr>
          <p:cNvPr id="11" name="直线箭头连接符 18"/>
          <p:cNvCxnSpPr>
            <a:stCxn id="6" idx="4"/>
            <a:endCxn id="7" idx="1"/>
          </p:cNvCxnSpPr>
          <p:nvPr/>
        </p:nvCxnSpPr>
        <p:spPr>
          <a:xfrm flipV="1">
            <a:off x="3291850" y="4250337"/>
            <a:ext cx="562428" cy="4534"/>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2" name="直线箭头连接符 20"/>
          <p:cNvCxnSpPr>
            <a:stCxn id="7" idx="3"/>
            <a:endCxn id="8" idx="1"/>
          </p:cNvCxnSpPr>
          <p:nvPr/>
        </p:nvCxnSpPr>
        <p:spPr>
          <a:xfrm flipV="1">
            <a:off x="5387350" y="4232193"/>
            <a:ext cx="861794" cy="18144"/>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3" name="直线箭头连接符 22"/>
          <p:cNvCxnSpPr>
            <a:stCxn id="9" idx="2"/>
            <a:endCxn id="8" idx="0"/>
          </p:cNvCxnSpPr>
          <p:nvPr/>
        </p:nvCxnSpPr>
        <p:spPr>
          <a:xfrm flipH="1">
            <a:off x="6566644" y="3645024"/>
            <a:ext cx="9079" cy="27874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4" name="直线箭头连接符 24"/>
          <p:cNvCxnSpPr>
            <a:stCxn id="8" idx="2"/>
          </p:cNvCxnSpPr>
          <p:nvPr/>
        </p:nvCxnSpPr>
        <p:spPr>
          <a:xfrm>
            <a:off x="6566644" y="4540621"/>
            <a:ext cx="0" cy="32400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20" name="Rectangle 6"/>
          <p:cNvSpPr/>
          <p:nvPr/>
        </p:nvSpPr>
        <p:spPr>
          <a:xfrm>
            <a:off x="1" y="5264040"/>
            <a:ext cx="9906000" cy="1593960"/>
          </a:xfrm>
          <a:prstGeom prst="rect">
            <a:avLst/>
          </a:prstGeom>
          <a:solidFill>
            <a:schemeClr val="bg1"/>
          </a:solidFill>
        </p:spPr>
        <p:txBody>
          <a:bodyPr wrap="square">
            <a:noAutofit/>
          </a:bodyPr>
          <a:lstStyle/>
          <a:p>
            <a:pPr lvl="1"/>
            <a:r>
              <a:rPr lang="en-US" sz="2000" dirty="0" smtClean="0">
                <a:solidFill>
                  <a:srgbClr val="0000FF"/>
                </a:solidFill>
              </a:rPr>
              <a:t>Regression:  </a:t>
            </a:r>
            <a:r>
              <a:rPr lang="en-US" sz="2000" dirty="0" smtClean="0"/>
              <a:t>When </a:t>
            </a:r>
            <a:r>
              <a:rPr lang="en-US" sz="2000" i="1" dirty="0" smtClean="0"/>
              <a:t>y</a:t>
            </a:r>
            <a:r>
              <a:rPr lang="en-US" sz="2000" dirty="0" smtClean="0"/>
              <a:t> </a:t>
            </a:r>
            <a:r>
              <a:rPr lang="en-US" sz="2000" smtClean="0"/>
              <a:t>is continuous (i.e., </a:t>
            </a:r>
            <a:r>
              <a:rPr lang="en-US" altLang="zh-CN" sz="2000" i="1" smtClean="0"/>
              <a:t>y</a:t>
            </a:r>
            <a:r>
              <a:rPr lang="en-US" altLang="zh-CN" sz="2000" i="1" baseline="-25000" smtClean="0"/>
              <a:t>i</a:t>
            </a:r>
            <a:r>
              <a:rPr lang="en-US" altLang="zh-CN" sz="2000" smtClean="0">
                <a:latin typeface="宋体" pitchFamily="2" charset="-122"/>
              </a:rPr>
              <a:t>∈</a:t>
            </a:r>
            <a:r>
              <a:rPr lang="en-US" altLang="zh-CN" sz="2000" i="1" smtClean="0"/>
              <a:t>Y</a:t>
            </a:r>
            <a:r>
              <a:rPr lang="en-US" altLang="zh-CN" sz="2000" smtClean="0"/>
              <a:t>=</a:t>
            </a:r>
            <a:r>
              <a:rPr lang="en-US" altLang="zh-CN" sz="2000" i="1" smtClean="0"/>
              <a:t>R</a:t>
            </a:r>
            <a:r>
              <a:rPr lang="en-US" sz="2000" smtClean="0"/>
              <a:t>), we </a:t>
            </a:r>
            <a:r>
              <a:rPr lang="en-US" sz="2000" dirty="0" smtClean="0"/>
              <a:t>call the learning problem </a:t>
            </a:r>
            <a:r>
              <a:rPr lang="en-US" sz="2000" smtClean="0"/>
              <a:t>as regression.</a:t>
            </a:r>
            <a:endParaRPr lang="en-US" sz="2000" dirty="0" smtClean="0">
              <a:solidFill>
                <a:srgbClr val="0000FF"/>
              </a:solidFill>
            </a:endParaRPr>
          </a:p>
          <a:p>
            <a:pPr lvl="1">
              <a:spcBef>
                <a:spcPts val="600"/>
              </a:spcBef>
            </a:pPr>
            <a:r>
              <a:rPr lang="en-US" sz="2000" smtClean="0">
                <a:solidFill>
                  <a:srgbClr val="0000FF"/>
                </a:solidFill>
              </a:rPr>
              <a:t>Classification</a:t>
            </a:r>
            <a:r>
              <a:rPr lang="en-US" sz="2000" dirty="0" smtClean="0">
                <a:solidFill>
                  <a:srgbClr val="0000FF"/>
                </a:solidFill>
              </a:rPr>
              <a:t>: </a:t>
            </a:r>
            <a:r>
              <a:rPr lang="en-US" sz="2000" dirty="0" smtClean="0">
                <a:solidFill>
                  <a:srgbClr val="000000"/>
                </a:solidFill>
              </a:rPr>
              <a:t>When </a:t>
            </a:r>
            <a:r>
              <a:rPr lang="en-US" sz="2000" i="1" dirty="0" smtClean="0">
                <a:solidFill>
                  <a:srgbClr val="000000"/>
                </a:solidFill>
              </a:rPr>
              <a:t>y</a:t>
            </a:r>
            <a:r>
              <a:rPr lang="en-US" sz="2000" dirty="0" smtClean="0">
                <a:solidFill>
                  <a:srgbClr val="000000"/>
                </a:solidFill>
              </a:rPr>
              <a:t> can take on only a small number of </a:t>
            </a:r>
            <a:r>
              <a:rPr lang="en-US" sz="2000" smtClean="0">
                <a:solidFill>
                  <a:srgbClr val="000000"/>
                </a:solidFill>
              </a:rPr>
              <a:t>discrete values (e.g., the binary case </a:t>
            </a:r>
            <a:r>
              <a:rPr lang="en-US" altLang="zh-CN" sz="2000" i="1" smtClean="0"/>
              <a:t>y</a:t>
            </a:r>
            <a:r>
              <a:rPr lang="en-US" altLang="zh-CN" sz="2000" i="1" baseline="-25000" smtClean="0"/>
              <a:t>i</a:t>
            </a:r>
            <a:r>
              <a:rPr lang="en-US" altLang="zh-CN" sz="2000" smtClean="0">
                <a:latin typeface="宋体" pitchFamily="2" charset="-122"/>
              </a:rPr>
              <a:t>∈</a:t>
            </a:r>
            <a:r>
              <a:rPr lang="en-US" altLang="zh-CN" sz="2000" i="1" smtClean="0"/>
              <a:t>Y</a:t>
            </a:r>
            <a:r>
              <a:rPr lang="en-US" altLang="zh-CN" sz="2000" smtClean="0"/>
              <a:t>={1,-1})</a:t>
            </a:r>
            <a:r>
              <a:rPr lang="en-US" sz="2000" smtClean="0">
                <a:solidFill>
                  <a:srgbClr val="000000"/>
                </a:solidFill>
              </a:rPr>
              <a:t>, we </a:t>
            </a:r>
            <a:r>
              <a:rPr lang="en-US" sz="2000" dirty="0" smtClean="0">
                <a:solidFill>
                  <a:srgbClr val="000000"/>
                </a:solidFill>
              </a:rPr>
              <a:t>call the learning problem </a:t>
            </a:r>
            <a:r>
              <a:rPr lang="en-US" sz="2000" smtClean="0">
                <a:solidFill>
                  <a:srgbClr val="000000"/>
                </a:solidFill>
              </a:rPr>
              <a:t>as classification. </a:t>
            </a:r>
            <a:endParaRPr lang="en-US" sz="2000" dirty="0">
              <a:solidFill>
                <a:srgbClr val="0000FF"/>
              </a:solidFill>
            </a:endParaRPr>
          </a:p>
        </p:txBody>
      </p:sp>
    </p:spTree>
    <p:extLst>
      <p:ext uri="{BB962C8B-B14F-4D97-AF65-F5344CB8AC3E}">
        <p14:creationId xmlns:p14="http://schemas.microsoft.com/office/powerpoint/2010/main" val="175541894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Netflix Prize</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298877" y="1187204"/>
            <a:ext cx="9334643" cy="5678574"/>
          </a:xfrm>
          <a:prstGeom prst="rect">
            <a:avLst/>
          </a:prstGeom>
        </p:spPr>
      </p:pic>
    </p:spTree>
    <p:extLst>
      <p:ext uri="{BB962C8B-B14F-4D97-AF65-F5344CB8AC3E}">
        <p14:creationId xmlns:p14="http://schemas.microsoft.com/office/powerpoint/2010/main" val="4686552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Rating Prediction</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0" y="1251312"/>
            <a:ext cx="9906000" cy="5598068"/>
          </a:xfrm>
          <a:prstGeom prst="rect">
            <a:avLst/>
          </a:prstGeom>
        </p:spPr>
      </p:pic>
    </p:spTree>
    <p:extLst>
      <p:ext uri="{BB962C8B-B14F-4D97-AF65-F5344CB8AC3E}">
        <p14:creationId xmlns:p14="http://schemas.microsoft.com/office/powerpoint/2010/main" val="50593143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Basic Idea</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0" y="980728"/>
            <a:ext cx="9906000" cy="5865995"/>
          </a:xfrm>
          <a:prstGeom prst="rect">
            <a:avLst/>
          </a:prstGeom>
        </p:spPr>
      </p:pic>
    </p:spTree>
    <p:extLst>
      <p:ext uri="{BB962C8B-B14F-4D97-AF65-F5344CB8AC3E}">
        <p14:creationId xmlns:p14="http://schemas.microsoft.com/office/powerpoint/2010/main" val="130191999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Basic Idea</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0" y="1202350"/>
            <a:ext cx="9906000" cy="5683034"/>
          </a:xfrm>
          <a:prstGeom prst="rect">
            <a:avLst/>
          </a:prstGeom>
        </p:spPr>
      </p:pic>
    </p:spTree>
    <p:extLst>
      <p:ext uri="{BB962C8B-B14F-4D97-AF65-F5344CB8AC3E}">
        <p14:creationId xmlns:p14="http://schemas.microsoft.com/office/powerpoint/2010/main" val="65844306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Intuitions</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5552" y="1114355"/>
            <a:ext cx="9906000" cy="5771029"/>
          </a:xfrm>
          <a:prstGeom prst="rect">
            <a:avLst/>
          </a:prstGeom>
        </p:spPr>
      </p:pic>
    </p:spTree>
    <p:extLst>
      <p:ext uri="{BB962C8B-B14F-4D97-AF65-F5344CB8AC3E}">
        <p14:creationId xmlns:p14="http://schemas.microsoft.com/office/powerpoint/2010/main" val="46941088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标题 1"/>
          <p:cNvSpPr>
            <a:spLocks noGrp="1"/>
          </p:cNvSpPr>
          <p:nvPr>
            <p:ph type="title"/>
          </p:nvPr>
        </p:nvSpPr>
        <p:spPr/>
        <p:txBody>
          <a:bodyPr/>
          <a:lstStyle/>
          <a:p>
            <a:r>
              <a:rPr lang="en-US" altLang="zh-CN" smtClean="0"/>
              <a:t>The State of Machine Learning</a:t>
            </a:r>
            <a:endParaRPr lang="zh-CN" altLang="en-US" smtClean="0"/>
          </a:p>
        </p:txBody>
      </p:sp>
      <p:sp>
        <p:nvSpPr>
          <p:cNvPr id="57347" name="Rectangle 5"/>
          <p:cNvSpPr>
            <a:spLocks noChangeArrowheads="1"/>
          </p:cNvSpPr>
          <p:nvPr/>
        </p:nvSpPr>
        <p:spPr bwMode="auto">
          <a:xfrm>
            <a:off x="277813" y="908050"/>
            <a:ext cx="2371725" cy="328613"/>
          </a:xfrm>
          <a:prstGeom prst="rect">
            <a:avLst/>
          </a:prstGeom>
          <a:solidFill>
            <a:srgbClr val="FF0000"/>
          </a:solidFill>
          <a:ln w="9525">
            <a:solidFill>
              <a:schemeClr val="tx1"/>
            </a:solidFill>
            <a:miter lim="800000"/>
            <a:headEnd/>
            <a:tailEnd/>
          </a:ln>
        </p:spPr>
        <p:txBody>
          <a:bodyPr wrap="none" anchor="ctr"/>
          <a:lstStyle/>
          <a:p>
            <a:pPr algn="ctr"/>
            <a:r>
              <a:rPr kumimoji="1" lang="en-US" altLang="zh-CN">
                <a:solidFill>
                  <a:srgbClr val="FFFF66"/>
                </a:solidFill>
                <a:latin typeface="Tahoma" pitchFamily="34" charset="0"/>
                <a:ea typeface="MS PGothic" pitchFamily="34" charset="-128"/>
              </a:rPr>
              <a:t>Classification models</a:t>
            </a:r>
            <a:endParaRPr kumimoji="1" lang="en-US" altLang="ja-JP">
              <a:solidFill>
                <a:srgbClr val="FFFF66"/>
              </a:solidFill>
              <a:latin typeface="Tahoma" pitchFamily="34" charset="0"/>
              <a:ea typeface="MS PGothic" pitchFamily="34" charset="-128"/>
            </a:endParaRPr>
          </a:p>
        </p:txBody>
      </p:sp>
      <p:sp>
        <p:nvSpPr>
          <p:cNvPr id="57348" name="AutoShape 6"/>
          <p:cNvSpPr>
            <a:spLocks noChangeArrowheads="1"/>
          </p:cNvSpPr>
          <p:nvPr/>
        </p:nvSpPr>
        <p:spPr bwMode="auto">
          <a:xfrm>
            <a:off x="277813" y="1258888"/>
            <a:ext cx="2622550" cy="1522412"/>
          </a:xfrm>
          <a:prstGeom prst="homePlate">
            <a:avLst>
              <a:gd name="adj" fmla="val 34835"/>
            </a:avLst>
          </a:prstGeom>
          <a:solidFill>
            <a:srgbClr val="FFFF99"/>
          </a:solidFill>
          <a:ln w="3175">
            <a:solidFill>
              <a:schemeClr val="tx1"/>
            </a:solidFill>
            <a:miter lim="800000"/>
            <a:headEnd/>
            <a:tailEnd/>
          </a:ln>
        </p:spPr>
        <p:txBody>
          <a:bodyPr wrap="none" tIns="137160"/>
          <a:lstStyle/>
          <a:p>
            <a:r>
              <a:rPr lang="en-US" altLang="zh-CN" dirty="0"/>
              <a:t>Decision tree</a:t>
            </a:r>
          </a:p>
          <a:p>
            <a:r>
              <a:rPr lang="en-US" altLang="zh-CN" dirty="0"/>
              <a:t>Bayesian classifier</a:t>
            </a:r>
          </a:p>
          <a:p>
            <a:r>
              <a:rPr lang="en-US" altLang="zh-CN" dirty="0"/>
              <a:t>Perceptron</a:t>
            </a:r>
          </a:p>
          <a:p>
            <a:r>
              <a:rPr lang="en-US" altLang="zh-CN" dirty="0"/>
              <a:t>Neural networks</a:t>
            </a:r>
            <a:endParaRPr lang="zh-CN" altLang="en-US" dirty="0"/>
          </a:p>
        </p:txBody>
      </p:sp>
      <p:sp>
        <p:nvSpPr>
          <p:cNvPr id="57349" name="Rectangle 5"/>
          <p:cNvSpPr>
            <a:spLocks noChangeArrowheads="1"/>
          </p:cNvSpPr>
          <p:nvPr/>
        </p:nvSpPr>
        <p:spPr bwMode="auto">
          <a:xfrm>
            <a:off x="200025" y="4295775"/>
            <a:ext cx="2359025" cy="328613"/>
          </a:xfrm>
          <a:prstGeom prst="rect">
            <a:avLst/>
          </a:prstGeom>
          <a:solidFill>
            <a:srgbClr val="FF0000"/>
          </a:solidFill>
          <a:ln w="9525">
            <a:solidFill>
              <a:schemeClr val="tx1"/>
            </a:solidFill>
            <a:miter lim="800000"/>
            <a:headEnd/>
            <a:tailEnd/>
          </a:ln>
        </p:spPr>
        <p:txBody>
          <a:bodyPr wrap="none" anchor="ctr"/>
          <a:lstStyle/>
          <a:p>
            <a:pPr algn="ctr"/>
            <a:r>
              <a:rPr kumimoji="1" lang="en-US" altLang="ja-JP">
                <a:solidFill>
                  <a:srgbClr val="FFFF66"/>
                </a:solidFill>
                <a:latin typeface="Tahoma" pitchFamily="34" charset="0"/>
                <a:ea typeface="MS PGothic" pitchFamily="34" charset="-128"/>
              </a:rPr>
              <a:t>Sequential learning</a:t>
            </a:r>
          </a:p>
        </p:txBody>
      </p:sp>
      <p:sp>
        <p:nvSpPr>
          <p:cNvPr id="57350" name="AutoShape 6"/>
          <p:cNvSpPr>
            <a:spLocks noChangeArrowheads="1"/>
          </p:cNvSpPr>
          <p:nvPr/>
        </p:nvSpPr>
        <p:spPr bwMode="auto">
          <a:xfrm>
            <a:off x="200025" y="4652963"/>
            <a:ext cx="2395538" cy="576262"/>
          </a:xfrm>
          <a:prstGeom prst="homePlate">
            <a:avLst>
              <a:gd name="adj" fmla="val 34873"/>
            </a:avLst>
          </a:prstGeom>
          <a:solidFill>
            <a:srgbClr val="FFFF99"/>
          </a:solidFill>
          <a:ln w="3175">
            <a:solidFill>
              <a:schemeClr val="tx1"/>
            </a:solidFill>
            <a:miter lim="800000"/>
            <a:headEnd/>
            <a:tailEnd/>
          </a:ln>
        </p:spPr>
        <p:txBody>
          <a:bodyPr wrap="none" tIns="137160"/>
          <a:lstStyle/>
          <a:p>
            <a:r>
              <a:rPr lang="en-US" altLang="zh-CN" dirty="0"/>
              <a:t>HMM</a:t>
            </a:r>
            <a:endParaRPr lang="en-US" altLang="ja-JP" dirty="0"/>
          </a:p>
        </p:txBody>
      </p:sp>
      <p:sp>
        <p:nvSpPr>
          <p:cNvPr id="57351" name="Rectangle 5"/>
          <p:cNvSpPr>
            <a:spLocks noChangeArrowheads="1"/>
          </p:cNvSpPr>
          <p:nvPr/>
        </p:nvSpPr>
        <p:spPr bwMode="auto">
          <a:xfrm>
            <a:off x="6824663" y="1052513"/>
            <a:ext cx="2205037" cy="546100"/>
          </a:xfrm>
          <a:prstGeom prst="rect">
            <a:avLst/>
          </a:prstGeom>
          <a:solidFill>
            <a:srgbClr val="FF0000"/>
          </a:solidFill>
          <a:ln w="9525">
            <a:solidFill>
              <a:schemeClr val="tx1"/>
            </a:solidFill>
            <a:miter lim="800000"/>
            <a:headEnd/>
            <a:tailEnd/>
          </a:ln>
        </p:spPr>
        <p:txBody>
          <a:bodyPr wrap="none" anchor="ctr"/>
          <a:lstStyle/>
          <a:p>
            <a:pPr algn="ctr"/>
            <a:r>
              <a:rPr kumimoji="1" lang="en-US" altLang="zh-CN">
                <a:solidFill>
                  <a:srgbClr val="FFFF66"/>
                </a:solidFill>
                <a:latin typeface="Tahoma" pitchFamily="34" charset="0"/>
                <a:ea typeface="MS PGothic" pitchFamily="34" charset="-128"/>
              </a:rPr>
              <a:t>Maximal margin</a:t>
            </a:r>
            <a:br>
              <a:rPr kumimoji="1" lang="en-US" altLang="zh-CN">
                <a:solidFill>
                  <a:srgbClr val="FFFF66"/>
                </a:solidFill>
                <a:latin typeface="Tahoma" pitchFamily="34" charset="0"/>
                <a:ea typeface="MS PGothic" pitchFamily="34" charset="-128"/>
              </a:rPr>
            </a:br>
            <a:r>
              <a:rPr kumimoji="1" lang="en-US" altLang="zh-CN">
                <a:solidFill>
                  <a:srgbClr val="FFFF66"/>
                </a:solidFill>
                <a:latin typeface="Tahoma" pitchFamily="34" charset="0"/>
                <a:ea typeface="MS PGothic" pitchFamily="34" charset="-128"/>
              </a:rPr>
              <a:t>sequential learning</a:t>
            </a:r>
            <a:endParaRPr kumimoji="1" lang="en-US" altLang="ja-JP">
              <a:solidFill>
                <a:srgbClr val="FFFF66"/>
              </a:solidFill>
              <a:latin typeface="Tahoma" pitchFamily="34" charset="0"/>
              <a:ea typeface="MS PGothic" pitchFamily="34" charset="-128"/>
            </a:endParaRPr>
          </a:p>
        </p:txBody>
      </p:sp>
      <p:sp>
        <p:nvSpPr>
          <p:cNvPr id="57352" name="AutoShape 6"/>
          <p:cNvSpPr>
            <a:spLocks noChangeArrowheads="1"/>
          </p:cNvSpPr>
          <p:nvPr/>
        </p:nvSpPr>
        <p:spPr bwMode="auto">
          <a:xfrm>
            <a:off x="6824663" y="1620838"/>
            <a:ext cx="2565400" cy="942975"/>
          </a:xfrm>
          <a:prstGeom prst="homePlate">
            <a:avLst>
              <a:gd name="adj" fmla="val 34926"/>
            </a:avLst>
          </a:prstGeom>
          <a:solidFill>
            <a:srgbClr val="FFFF99"/>
          </a:solidFill>
          <a:ln w="3175">
            <a:solidFill>
              <a:schemeClr val="tx1"/>
            </a:solidFill>
            <a:miter lim="800000"/>
            <a:headEnd/>
            <a:tailEnd/>
          </a:ln>
        </p:spPr>
        <p:txBody>
          <a:bodyPr wrap="none" tIns="137160"/>
          <a:lstStyle/>
          <a:p>
            <a:r>
              <a:rPr lang="en-US" altLang="zh-CN" dirty="0"/>
              <a:t>M3N network</a:t>
            </a:r>
            <a:r>
              <a:rPr lang="en-US" altLang="zh-CN" sz="1600" dirty="0"/>
              <a:t> </a:t>
            </a:r>
          </a:p>
          <a:p>
            <a:r>
              <a:rPr lang="en-US" altLang="zh-CN" sz="1600" dirty="0"/>
              <a:t>(Ben </a:t>
            </a:r>
            <a:r>
              <a:rPr lang="en-US" altLang="zh-CN" sz="1600" dirty="0" err="1"/>
              <a:t>Taskar</a:t>
            </a:r>
            <a:r>
              <a:rPr lang="en-US" altLang="zh-CN" sz="1600" dirty="0"/>
              <a:t>)</a:t>
            </a:r>
            <a:endParaRPr lang="en-US" altLang="ja-JP" sz="1400" dirty="0"/>
          </a:p>
        </p:txBody>
      </p:sp>
      <p:sp>
        <p:nvSpPr>
          <p:cNvPr id="57353" name="Rectangle 5"/>
          <p:cNvSpPr>
            <a:spLocks noChangeArrowheads="1"/>
          </p:cNvSpPr>
          <p:nvPr/>
        </p:nvSpPr>
        <p:spPr bwMode="auto">
          <a:xfrm>
            <a:off x="3621088" y="982663"/>
            <a:ext cx="1836737" cy="328612"/>
          </a:xfrm>
          <a:prstGeom prst="rect">
            <a:avLst/>
          </a:prstGeom>
          <a:solidFill>
            <a:srgbClr val="FF0000"/>
          </a:solidFill>
          <a:ln w="9525">
            <a:solidFill>
              <a:schemeClr val="tx1"/>
            </a:solidFill>
            <a:miter lim="800000"/>
            <a:headEnd/>
            <a:tailEnd/>
          </a:ln>
        </p:spPr>
        <p:txBody>
          <a:bodyPr wrap="none" anchor="ctr"/>
          <a:lstStyle/>
          <a:p>
            <a:pPr algn="ctr"/>
            <a:r>
              <a:rPr kumimoji="1" lang="en-US" altLang="ja-JP">
                <a:solidFill>
                  <a:srgbClr val="FFFF66"/>
                </a:solidFill>
                <a:latin typeface="Tahoma" pitchFamily="34" charset="0"/>
                <a:ea typeface="MS PGothic" pitchFamily="34" charset="-128"/>
              </a:rPr>
              <a:t>Maximal Margin</a:t>
            </a:r>
          </a:p>
        </p:txBody>
      </p:sp>
      <p:sp>
        <p:nvSpPr>
          <p:cNvPr id="57354" name="AutoShape 6"/>
          <p:cNvSpPr>
            <a:spLocks noChangeArrowheads="1"/>
          </p:cNvSpPr>
          <p:nvPr/>
        </p:nvSpPr>
        <p:spPr bwMode="auto">
          <a:xfrm>
            <a:off x="3621088" y="1341438"/>
            <a:ext cx="1908175" cy="1439862"/>
          </a:xfrm>
          <a:prstGeom prst="homePlate">
            <a:avLst>
              <a:gd name="adj" fmla="val 34892"/>
            </a:avLst>
          </a:prstGeom>
          <a:solidFill>
            <a:srgbClr val="FFFF99"/>
          </a:solidFill>
          <a:ln w="3175">
            <a:solidFill>
              <a:schemeClr val="tx1"/>
            </a:solidFill>
            <a:miter lim="800000"/>
            <a:headEnd/>
            <a:tailEnd/>
          </a:ln>
        </p:spPr>
        <p:txBody>
          <a:bodyPr wrap="none" tIns="137160"/>
          <a:lstStyle/>
          <a:p>
            <a:r>
              <a:rPr lang="en-US" altLang="zh-CN" dirty="0"/>
              <a:t>SVM </a:t>
            </a:r>
          </a:p>
          <a:p>
            <a:r>
              <a:rPr lang="en-US" altLang="zh-CN" dirty="0"/>
              <a:t>(</a:t>
            </a:r>
            <a:r>
              <a:rPr lang="en-US" altLang="zh-CN" dirty="0" err="1"/>
              <a:t>Vapnik</a:t>
            </a:r>
            <a:r>
              <a:rPr lang="en-US" altLang="zh-CN" dirty="0"/>
              <a:t>)</a:t>
            </a:r>
            <a:endParaRPr lang="en-US" altLang="ja-JP" dirty="0"/>
          </a:p>
        </p:txBody>
      </p:sp>
      <p:sp>
        <p:nvSpPr>
          <p:cNvPr id="15" name="右箭头 24"/>
          <p:cNvSpPr/>
          <p:nvPr/>
        </p:nvSpPr>
        <p:spPr>
          <a:xfrm>
            <a:off x="2936875" y="1844675"/>
            <a:ext cx="471488" cy="384175"/>
          </a:xfrm>
          <a:prstGeom prst="rightArrow">
            <a:avLst/>
          </a:prstGeom>
          <a:solidFill>
            <a:srgbClr val="FFCCCC"/>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7361" name="Rectangle 5"/>
          <p:cNvSpPr>
            <a:spLocks noChangeArrowheads="1"/>
          </p:cNvSpPr>
          <p:nvPr/>
        </p:nvSpPr>
        <p:spPr bwMode="auto">
          <a:xfrm>
            <a:off x="3205163" y="4581525"/>
            <a:ext cx="2359025" cy="328613"/>
          </a:xfrm>
          <a:prstGeom prst="rect">
            <a:avLst/>
          </a:prstGeom>
          <a:solidFill>
            <a:srgbClr val="FF0000"/>
          </a:solidFill>
          <a:ln w="9525">
            <a:solidFill>
              <a:schemeClr val="tx1"/>
            </a:solidFill>
            <a:miter lim="800000"/>
            <a:headEnd/>
            <a:tailEnd/>
          </a:ln>
        </p:spPr>
        <p:txBody>
          <a:bodyPr wrap="none" anchor="ctr"/>
          <a:lstStyle/>
          <a:p>
            <a:pPr algn="ctr"/>
            <a:r>
              <a:rPr kumimoji="1" lang="en-US" altLang="ja-JP">
                <a:solidFill>
                  <a:srgbClr val="FFFF66"/>
                </a:solidFill>
                <a:latin typeface="Tahoma" pitchFamily="34" charset="0"/>
                <a:ea typeface="MS PGothic" pitchFamily="34" charset="-128"/>
              </a:rPr>
              <a:t>Sequential learning</a:t>
            </a:r>
          </a:p>
        </p:txBody>
      </p:sp>
      <p:sp>
        <p:nvSpPr>
          <p:cNvPr id="57362" name="AutoShape 6"/>
          <p:cNvSpPr>
            <a:spLocks noChangeArrowheads="1"/>
          </p:cNvSpPr>
          <p:nvPr/>
        </p:nvSpPr>
        <p:spPr bwMode="auto">
          <a:xfrm>
            <a:off x="3205163" y="4938713"/>
            <a:ext cx="2395537" cy="1223962"/>
          </a:xfrm>
          <a:prstGeom prst="homePlate">
            <a:avLst>
              <a:gd name="adj" fmla="val 34876"/>
            </a:avLst>
          </a:prstGeom>
          <a:solidFill>
            <a:srgbClr val="FFFF99"/>
          </a:solidFill>
          <a:ln w="3175">
            <a:solidFill>
              <a:schemeClr val="tx1"/>
            </a:solidFill>
            <a:miter lim="800000"/>
            <a:headEnd/>
            <a:tailEnd/>
          </a:ln>
        </p:spPr>
        <p:txBody>
          <a:bodyPr wrap="none" tIns="137160"/>
          <a:lstStyle/>
          <a:p>
            <a:r>
              <a:rPr lang="en-US" altLang="ja-JP" dirty="0"/>
              <a:t>MEMM, CRF, </a:t>
            </a:r>
          </a:p>
          <a:p>
            <a:r>
              <a:rPr lang="en-US" altLang="ja-JP" dirty="0"/>
              <a:t>voted perceptron</a:t>
            </a:r>
          </a:p>
        </p:txBody>
      </p:sp>
      <p:sp>
        <p:nvSpPr>
          <p:cNvPr id="19" name="右箭头 24"/>
          <p:cNvSpPr/>
          <p:nvPr/>
        </p:nvSpPr>
        <p:spPr>
          <a:xfrm rot="818947">
            <a:off x="2662238" y="5083175"/>
            <a:ext cx="471487" cy="384175"/>
          </a:xfrm>
          <a:prstGeom prst="rightArrow">
            <a:avLst/>
          </a:prstGeom>
          <a:solidFill>
            <a:srgbClr val="FFCCCC"/>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2" name="右箭头 24"/>
          <p:cNvSpPr/>
          <p:nvPr/>
        </p:nvSpPr>
        <p:spPr>
          <a:xfrm rot="1497190">
            <a:off x="2851150" y="2862263"/>
            <a:ext cx="471488" cy="384175"/>
          </a:xfrm>
          <a:prstGeom prst="rightArrow">
            <a:avLst/>
          </a:prstGeom>
          <a:solidFill>
            <a:srgbClr val="FFCCCC"/>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7365" name="Rectangle 5"/>
          <p:cNvSpPr>
            <a:spLocks noChangeArrowheads="1"/>
          </p:cNvSpPr>
          <p:nvPr/>
        </p:nvSpPr>
        <p:spPr bwMode="auto">
          <a:xfrm>
            <a:off x="3513138" y="2927350"/>
            <a:ext cx="2359025" cy="328613"/>
          </a:xfrm>
          <a:prstGeom prst="rect">
            <a:avLst/>
          </a:prstGeom>
          <a:solidFill>
            <a:srgbClr val="FF0000"/>
          </a:solidFill>
          <a:ln w="9525">
            <a:solidFill>
              <a:schemeClr val="tx1"/>
            </a:solidFill>
            <a:miter lim="800000"/>
            <a:headEnd/>
            <a:tailEnd/>
          </a:ln>
        </p:spPr>
        <p:txBody>
          <a:bodyPr wrap="none" anchor="ctr"/>
          <a:lstStyle/>
          <a:p>
            <a:pPr algn="ctr"/>
            <a:r>
              <a:rPr kumimoji="1" lang="en-US" altLang="ja-JP">
                <a:solidFill>
                  <a:srgbClr val="FFFF66"/>
                </a:solidFill>
                <a:latin typeface="Tahoma" pitchFamily="34" charset="0"/>
                <a:ea typeface="MS PGothic" pitchFamily="34" charset="-128"/>
              </a:rPr>
              <a:t>Deep learning</a:t>
            </a:r>
          </a:p>
        </p:txBody>
      </p:sp>
      <p:sp>
        <p:nvSpPr>
          <p:cNvPr id="57366" name="AutoShape 6"/>
          <p:cNvSpPr>
            <a:spLocks noChangeArrowheads="1"/>
          </p:cNvSpPr>
          <p:nvPr/>
        </p:nvSpPr>
        <p:spPr bwMode="auto">
          <a:xfrm>
            <a:off x="3513138" y="3284538"/>
            <a:ext cx="2395537" cy="1008062"/>
          </a:xfrm>
          <a:prstGeom prst="homePlate">
            <a:avLst>
              <a:gd name="adj" fmla="val 34876"/>
            </a:avLst>
          </a:prstGeom>
          <a:solidFill>
            <a:srgbClr val="FFFF99"/>
          </a:solidFill>
          <a:ln w="3175">
            <a:solidFill>
              <a:schemeClr val="tx1"/>
            </a:solidFill>
            <a:miter lim="800000"/>
            <a:headEnd/>
            <a:tailEnd/>
          </a:ln>
        </p:spPr>
        <p:txBody>
          <a:bodyPr wrap="none" tIns="137160"/>
          <a:lstStyle/>
          <a:p>
            <a:r>
              <a:rPr lang="en-US" altLang="ja-JP" dirty="0"/>
              <a:t>Deep belief networks</a:t>
            </a:r>
          </a:p>
          <a:p>
            <a:endParaRPr lang="en-US" altLang="ja-JP" dirty="0"/>
          </a:p>
        </p:txBody>
      </p:sp>
      <p:sp>
        <p:nvSpPr>
          <p:cNvPr id="26" name="标题 1"/>
          <p:cNvSpPr txBox="1">
            <a:spLocks/>
          </p:cNvSpPr>
          <p:nvPr/>
        </p:nvSpPr>
        <p:spPr bwMode="auto">
          <a:xfrm>
            <a:off x="0" y="6496051"/>
            <a:ext cx="9906000" cy="361949"/>
          </a:xfrm>
          <a:prstGeom prst="rect">
            <a:avLst/>
          </a:prstGeom>
          <a:solidFill>
            <a:schemeClr val="bg1"/>
          </a:solidFill>
          <a:ln w="9525">
            <a:noFill/>
            <a:miter lim="800000"/>
            <a:headEnd/>
            <a:tailEnd/>
          </a:ln>
        </p:spPr>
        <p:txBody>
          <a:bodyPr anchor="ctr"/>
          <a:lstStyle/>
          <a:p>
            <a:pPr eaLnBrk="0" hangingPunct="0">
              <a:defRPr/>
            </a:pPr>
            <a:r>
              <a:rPr lang="en-US" altLang="zh-CN" kern="0" dirty="0">
                <a:solidFill>
                  <a:schemeClr val="tx2"/>
                </a:solidFill>
                <a:latin typeface="+mj-lt"/>
                <a:ea typeface="+mj-ea"/>
                <a:cs typeface="+mj-cs"/>
              </a:rPr>
              <a:t>For </a:t>
            </a:r>
            <a:r>
              <a:rPr lang="en-US" altLang="zh-CN" kern="0" dirty="0" smtClean="0">
                <a:solidFill>
                  <a:schemeClr val="tx2"/>
                </a:solidFill>
                <a:latin typeface="+mj-lt"/>
                <a:ea typeface="+mj-ea"/>
                <a:cs typeface="+mj-cs"/>
              </a:rPr>
              <a:t>more from </a:t>
            </a:r>
            <a:r>
              <a:rPr lang="en-US" altLang="zh-CN" dirty="0" smtClean="0">
                <a:hlinkClick r:id="rId3" invalidUrl="http://arnetminer.org/expertisesearch.do?keyword=Machine Learning"/>
              </a:rPr>
              <a:t>http</a:t>
            </a:r>
            <a:r>
              <a:rPr lang="en-US" altLang="zh-CN" dirty="0">
                <a:hlinkClick r:id="rId4" invalidUrl="http://arnetminer.org/expertisesearch.do?keyword=Machine Learning"/>
              </a:rPr>
              <a:t>://</a:t>
            </a:r>
            <a:r>
              <a:rPr lang="en-US" altLang="zh-CN" dirty="0" smtClean="0">
                <a:hlinkClick r:id="rId5" invalidUrl="http://arnetminer.org/expertisesearch.do?keyword=Machine Learning"/>
              </a:rPr>
              <a:t>aminer.org/</a:t>
            </a:r>
            <a:endParaRPr lang="zh-CN" altLang="en-US" kern="0" dirty="0">
              <a:solidFill>
                <a:schemeClr val="tx2"/>
              </a:solidFill>
              <a:latin typeface="+mj-lt"/>
              <a:ea typeface="+mj-ea"/>
              <a:cs typeface="+mj-cs"/>
            </a:endParaRPr>
          </a:p>
        </p:txBody>
      </p:sp>
      <p:pic>
        <p:nvPicPr>
          <p:cNvPr id="57368" name="Picture 18" descr="http://arnetminer.org/pictures/thumb/490/1225202030863.jpeg"/>
          <p:cNvPicPr>
            <a:picLocks noChangeAspect="1" noChangeArrowheads="1"/>
          </p:cNvPicPr>
          <p:nvPr/>
        </p:nvPicPr>
        <p:blipFill>
          <a:blip r:embed="rId6" cstate="print"/>
          <a:srcRect/>
          <a:stretch>
            <a:fillRect/>
          </a:stretch>
        </p:blipFill>
        <p:spPr bwMode="auto">
          <a:xfrm>
            <a:off x="4016375" y="5657850"/>
            <a:ext cx="366713" cy="469900"/>
          </a:xfrm>
          <a:prstGeom prst="rect">
            <a:avLst/>
          </a:prstGeom>
          <a:noFill/>
          <a:ln w="9525">
            <a:noFill/>
            <a:miter lim="800000"/>
            <a:headEnd/>
            <a:tailEnd/>
          </a:ln>
        </p:spPr>
      </p:pic>
      <p:pic>
        <p:nvPicPr>
          <p:cNvPr id="57369" name="Picture 20" descr="http://arnetminer.org/pictures/thumb/491/1225202539016.jpeg"/>
          <p:cNvPicPr>
            <a:picLocks noChangeAspect="1" noChangeArrowheads="1"/>
          </p:cNvPicPr>
          <p:nvPr/>
        </p:nvPicPr>
        <p:blipFill>
          <a:blip r:embed="rId7" cstate="print"/>
          <a:srcRect/>
          <a:stretch>
            <a:fillRect/>
          </a:stretch>
        </p:blipFill>
        <p:spPr bwMode="auto">
          <a:xfrm>
            <a:off x="3376613" y="5665788"/>
            <a:ext cx="363537" cy="427037"/>
          </a:xfrm>
          <a:prstGeom prst="rect">
            <a:avLst/>
          </a:prstGeom>
          <a:noFill/>
          <a:ln w="9525">
            <a:noFill/>
            <a:miter lim="800000"/>
            <a:headEnd/>
            <a:tailEnd/>
          </a:ln>
        </p:spPr>
      </p:pic>
      <p:pic>
        <p:nvPicPr>
          <p:cNvPr id="57370" name="Picture 22" descr="http://arnetminer.org/pictures/thumb/46/1225199747986.jpeg"/>
          <p:cNvPicPr>
            <a:picLocks noChangeAspect="1" noChangeArrowheads="1"/>
          </p:cNvPicPr>
          <p:nvPr/>
        </p:nvPicPr>
        <p:blipFill>
          <a:blip r:embed="rId8" cstate="print"/>
          <a:srcRect/>
          <a:stretch>
            <a:fillRect/>
          </a:stretch>
        </p:blipFill>
        <p:spPr bwMode="auto">
          <a:xfrm>
            <a:off x="4665663" y="5657850"/>
            <a:ext cx="357187" cy="500063"/>
          </a:xfrm>
          <a:prstGeom prst="rect">
            <a:avLst/>
          </a:prstGeom>
          <a:noFill/>
          <a:ln w="9525">
            <a:noFill/>
            <a:miter lim="800000"/>
            <a:headEnd/>
            <a:tailEnd/>
          </a:ln>
        </p:spPr>
      </p:pic>
      <p:pic>
        <p:nvPicPr>
          <p:cNvPr id="57371" name="Picture 24" descr="http://arnetminer.org/pictures/thumb/920/1225211536706.jpeg"/>
          <p:cNvPicPr>
            <a:picLocks noChangeAspect="1" noChangeArrowheads="1"/>
          </p:cNvPicPr>
          <p:nvPr/>
        </p:nvPicPr>
        <p:blipFill>
          <a:blip r:embed="rId9" cstate="print"/>
          <a:srcRect/>
          <a:stretch>
            <a:fillRect/>
          </a:stretch>
        </p:blipFill>
        <p:spPr bwMode="auto">
          <a:xfrm>
            <a:off x="8482013" y="1844675"/>
            <a:ext cx="400050" cy="571500"/>
          </a:xfrm>
          <a:prstGeom prst="rect">
            <a:avLst/>
          </a:prstGeom>
          <a:noFill/>
          <a:ln w="9525">
            <a:noFill/>
            <a:miter lim="800000"/>
            <a:headEnd/>
            <a:tailEnd/>
          </a:ln>
        </p:spPr>
      </p:pic>
      <p:sp>
        <p:nvSpPr>
          <p:cNvPr id="31" name="右箭头 24"/>
          <p:cNvSpPr/>
          <p:nvPr/>
        </p:nvSpPr>
        <p:spPr>
          <a:xfrm rot="21443589">
            <a:off x="5969000" y="1855788"/>
            <a:ext cx="471488" cy="384175"/>
          </a:xfrm>
          <a:prstGeom prst="rightArrow">
            <a:avLst/>
          </a:prstGeom>
          <a:solidFill>
            <a:srgbClr val="FFCCCC"/>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2" name="右箭头 24"/>
          <p:cNvSpPr/>
          <p:nvPr/>
        </p:nvSpPr>
        <p:spPr>
          <a:xfrm rot="18746223">
            <a:off x="6026944" y="3972719"/>
            <a:ext cx="471487" cy="384175"/>
          </a:xfrm>
          <a:prstGeom prst="rightArrow">
            <a:avLst/>
          </a:prstGeom>
          <a:solidFill>
            <a:srgbClr val="FFCCCC"/>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7374" name="Rectangle 5"/>
          <p:cNvSpPr>
            <a:spLocks noChangeArrowheads="1"/>
          </p:cNvSpPr>
          <p:nvPr/>
        </p:nvSpPr>
        <p:spPr bwMode="auto">
          <a:xfrm>
            <a:off x="7040563" y="4508500"/>
            <a:ext cx="2205037" cy="338138"/>
          </a:xfrm>
          <a:prstGeom prst="rect">
            <a:avLst/>
          </a:prstGeom>
          <a:solidFill>
            <a:srgbClr val="FF0000"/>
          </a:solidFill>
          <a:ln w="9525">
            <a:solidFill>
              <a:schemeClr val="tx1"/>
            </a:solidFill>
            <a:miter lim="800000"/>
            <a:headEnd/>
            <a:tailEnd/>
          </a:ln>
        </p:spPr>
        <p:txBody>
          <a:bodyPr wrap="none" anchor="ctr"/>
          <a:lstStyle/>
          <a:p>
            <a:pPr algn="ctr"/>
            <a:r>
              <a:rPr kumimoji="1" lang="en-US" altLang="ja-JP">
                <a:solidFill>
                  <a:srgbClr val="FFFF66"/>
                </a:solidFill>
                <a:latin typeface="Tahoma" pitchFamily="34" charset="0"/>
                <a:ea typeface="MS PGothic" pitchFamily="34" charset="-128"/>
              </a:rPr>
              <a:t>Graphical models</a:t>
            </a:r>
          </a:p>
        </p:txBody>
      </p:sp>
      <p:sp>
        <p:nvSpPr>
          <p:cNvPr id="57375" name="AutoShape 6"/>
          <p:cNvSpPr>
            <a:spLocks noChangeArrowheads="1"/>
          </p:cNvSpPr>
          <p:nvPr/>
        </p:nvSpPr>
        <p:spPr bwMode="auto">
          <a:xfrm>
            <a:off x="7040563" y="4868863"/>
            <a:ext cx="2565400" cy="1439862"/>
          </a:xfrm>
          <a:prstGeom prst="homePlate">
            <a:avLst>
              <a:gd name="adj" fmla="val 34933"/>
            </a:avLst>
          </a:prstGeom>
          <a:solidFill>
            <a:srgbClr val="FFFF99"/>
          </a:solidFill>
          <a:ln w="3175">
            <a:solidFill>
              <a:schemeClr val="tx1"/>
            </a:solidFill>
            <a:miter lim="800000"/>
            <a:headEnd/>
            <a:tailEnd/>
          </a:ln>
        </p:spPr>
        <p:txBody>
          <a:bodyPr wrap="none" tIns="137160"/>
          <a:lstStyle/>
          <a:p>
            <a:r>
              <a:rPr lang="en-US" altLang="zh-CN" dirty="0"/>
              <a:t>Factor graph, </a:t>
            </a:r>
          </a:p>
          <a:p>
            <a:r>
              <a:rPr lang="en-US" altLang="zh-CN" sz="1600" dirty="0"/>
              <a:t>Exponential model</a:t>
            </a:r>
          </a:p>
          <a:p>
            <a:endParaRPr lang="en-US" altLang="ja-JP" sz="1600" dirty="0"/>
          </a:p>
        </p:txBody>
      </p:sp>
      <p:pic>
        <p:nvPicPr>
          <p:cNvPr id="57376" name="Picture 26" descr="http://arnetminer.org/pictures/thumb/486/1225200474008.jpeg"/>
          <p:cNvPicPr>
            <a:picLocks noChangeAspect="1" noChangeArrowheads="1"/>
          </p:cNvPicPr>
          <p:nvPr/>
        </p:nvPicPr>
        <p:blipFill>
          <a:blip r:embed="rId10" cstate="print"/>
          <a:srcRect/>
          <a:stretch>
            <a:fillRect/>
          </a:stretch>
        </p:blipFill>
        <p:spPr bwMode="auto">
          <a:xfrm>
            <a:off x="8319159" y="5671036"/>
            <a:ext cx="430810" cy="605186"/>
          </a:xfrm>
          <a:prstGeom prst="rect">
            <a:avLst/>
          </a:prstGeom>
          <a:noFill/>
          <a:ln w="9525">
            <a:noFill/>
            <a:miter lim="800000"/>
            <a:headEnd/>
            <a:tailEnd/>
          </a:ln>
        </p:spPr>
      </p:pic>
      <p:pic>
        <p:nvPicPr>
          <p:cNvPr id="57377" name="Picture 28" descr="http://www.psi.toronto.edu/~frey/BrendanPortrait.jpg"/>
          <p:cNvPicPr>
            <a:picLocks noChangeAspect="1" noChangeArrowheads="1"/>
          </p:cNvPicPr>
          <p:nvPr/>
        </p:nvPicPr>
        <p:blipFill>
          <a:blip r:embed="rId11" cstate="print"/>
          <a:srcRect/>
          <a:stretch>
            <a:fillRect/>
          </a:stretch>
        </p:blipFill>
        <p:spPr bwMode="auto">
          <a:xfrm>
            <a:off x="7185024" y="5661248"/>
            <a:ext cx="488801" cy="576857"/>
          </a:xfrm>
          <a:prstGeom prst="rect">
            <a:avLst/>
          </a:prstGeom>
          <a:noFill/>
          <a:ln w="9525">
            <a:noFill/>
            <a:miter lim="800000"/>
            <a:headEnd/>
            <a:tailEnd/>
          </a:ln>
        </p:spPr>
      </p:pic>
      <p:pic>
        <p:nvPicPr>
          <p:cNvPr id="57378" name="Picture 30" descr="http://arnetminer.org/pictures/thumb/486/1225200496478.jpeg"/>
          <p:cNvPicPr>
            <a:picLocks noChangeAspect="1" noChangeArrowheads="1"/>
          </p:cNvPicPr>
          <p:nvPr/>
        </p:nvPicPr>
        <p:blipFill>
          <a:blip r:embed="rId12" cstate="print"/>
          <a:srcRect/>
          <a:stretch>
            <a:fillRect/>
          </a:stretch>
        </p:blipFill>
        <p:spPr bwMode="auto">
          <a:xfrm>
            <a:off x="8899475" y="5356013"/>
            <a:ext cx="381000" cy="571500"/>
          </a:xfrm>
          <a:prstGeom prst="rect">
            <a:avLst/>
          </a:prstGeom>
          <a:noFill/>
          <a:ln w="9525">
            <a:noFill/>
            <a:miter lim="800000"/>
            <a:headEnd/>
            <a:tailEnd/>
          </a:ln>
        </p:spPr>
      </p:pic>
      <p:pic>
        <p:nvPicPr>
          <p:cNvPr id="57379" name="Picture 32" descr="http://arnetminer.org/pictures/picture/39/1225198691066.jpeg"/>
          <p:cNvPicPr>
            <a:picLocks noChangeAspect="1" noChangeArrowheads="1"/>
          </p:cNvPicPr>
          <p:nvPr/>
        </p:nvPicPr>
        <p:blipFill>
          <a:blip r:embed="rId13" cstate="print"/>
          <a:srcRect/>
          <a:stretch>
            <a:fillRect/>
          </a:stretch>
        </p:blipFill>
        <p:spPr bwMode="auto">
          <a:xfrm>
            <a:off x="7761312" y="5661248"/>
            <a:ext cx="419846" cy="617316"/>
          </a:xfrm>
          <a:prstGeom prst="rect">
            <a:avLst/>
          </a:prstGeom>
          <a:noFill/>
          <a:ln w="9525">
            <a:noFill/>
            <a:miter lim="800000"/>
            <a:headEnd/>
            <a:tailEnd/>
          </a:ln>
        </p:spPr>
      </p:pic>
      <p:pic>
        <p:nvPicPr>
          <p:cNvPr id="57381" name="Picture 36" descr="http://arnetminer.org/pictures/picture/02762/Geoffrey_E_Hinton_1316056033379.png"/>
          <p:cNvPicPr>
            <a:picLocks noChangeAspect="1" noChangeArrowheads="1"/>
          </p:cNvPicPr>
          <p:nvPr/>
        </p:nvPicPr>
        <p:blipFill>
          <a:blip r:embed="rId14" cstate="print"/>
          <a:srcRect/>
          <a:stretch>
            <a:fillRect/>
          </a:stretch>
        </p:blipFill>
        <p:spPr bwMode="auto">
          <a:xfrm>
            <a:off x="3585096" y="3789363"/>
            <a:ext cx="431800" cy="484187"/>
          </a:xfrm>
          <a:prstGeom prst="rect">
            <a:avLst/>
          </a:prstGeom>
          <a:noFill/>
          <a:ln w="9525">
            <a:noFill/>
            <a:miter lim="800000"/>
            <a:headEnd/>
            <a:tailEnd/>
          </a:ln>
        </p:spPr>
      </p:pic>
      <p:pic>
        <p:nvPicPr>
          <p:cNvPr id="57382" name="Picture 38" descr="Yoshua Bengio"/>
          <p:cNvPicPr>
            <a:picLocks noChangeAspect="1" noChangeArrowheads="1"/>
          </p:cNvPicPr>
          <p:nvPr/>
        </p:nvPicPr>
        <p:blipFill>
          <a:blip r:embed="rId15" cstate="print"/>
          <a:srcRect/>
          <a:stretch>
            <a:fillRect/>
          </a:stretch>
        </p:blipFill>
        <p:spPr bwMode="auto">
          <a:xfrm>
            <a:off x="4088904" y="3797300"/>
            <a:ext cx="360363" cy="457200"/>
          </a:xfrm>
          <a:prstGeom prst="rect">
            <a:avLst/>
          </a:prstGeom>
          <a:noFill/>
          <a:ln w="9525">
            <a:noFill/>
            <a:miter lim="800000"/>
            <a:headEnd/>
            <a:tailEnd/>
          </a:ln>
        </p:spPr>
      </p:pic>
      <p:sp>
        <p:nvSpPr>
          <p:cNvPr id="43" name="右箭头 24"/>
          <p:cNvSpPr/>
          <p:nvPr/>
        </p:nvSpPr>
        <p:spPr>
          <a:xfrm>
            <a:off x="6032500" y="5157788"/>
            <a:ext cx="471488" cy="384175"/>
          </a:xfrm>
          <a:prstGeom prst="rightArrow">
            <a:avLst/>
          </a:prstGeom>
          <a:solidFill>
            <a:srgbClr val="FFCCCC"/>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7384" name="Rectangle 5"/>
          <p:cNvSpPr>
            <a:spLocks noChangeArrowheads="1"/>
          </p:cNvSpPr>
          <p:nvPr/>
        </p:nvSpPr>
        <p:spPr bwMode="auto">
          <a:xfrm>
            <a:off x="6824663" y="2708275"/>
            <a:ext cx="2205037" cy="338138"/>
          </a:xfrm>
          <a:prstGeom prst="rect">
            <a:avLst/>
          </a:prstGeom>
          <a:solidFill>
            <a:srgbClr val="FF0000"/>
          </a:solidFill>
          <a:ln w="9525">
            <a:solidFill>
              <a:schemeClr val="tx1"/>
            </a:solidFill>
            <a:miter lim="800000"/>
            <a:headEnd/>
            <a:tailEnd/>
          </a:ln>
        </p:spPr>
        <p:txBody>
          <a:bodyPr wrap="none" anchor="ctr"/>
          <a:lstStyle/>
          <a:p>
            <a:pPr algn="ctr"/>
            <a:r>
              <a:rPr kumimoji="1" lang="en-US" altLang="ja-JP">
                <a:solidFill>
                  <a:srgbClr val="FFFF66"/>
                </a:solidFill>
                <a:latin typeface="Tahoma" pitchFamily="34" charset="0"/>
                <a:ea typeface="MS PGothic" pitchFamily="34" charset="-128"/>
              </a:rPr>
              <a:t>Topic models</a:t>
            </a:r>
          </a:p>
        </p:txBody>
      </p:sp>
      <p:sp>
        <p:nvSpPr>
          <p:cNvPr id="57385" name="AutoShape 6"/>
          <p:cNvSpPr>
            <a:spLocks noChangeArrowheads="1"/>
          </p:cNvSpPr>
          <p:nvPr/>
        </p:nvSpPr>
        <p:spPr bwMode="auto">
          <a:xfrm>
            <a:off x="6824663" y="3068638"/>
            <a:ext cx="2565400" cy="1081087"/>
          </a:xfrm>
          <a:prstGeom prst="homePlate">
            <a:avLst>
              <a:gd name="adj" fmla="val 34892"/>
            </a:avLst>
          </a:prstGeom>
          <a:solidFill>
            <a:srgbClr val="FFFF99"/>
          </a:solidFill>
          <a:ln w="3175">
            <a:solidFill>
              <a:schemeClr val="tx1"/>
            </a:solidFill>
            <a:miter lim="800000"/>
            <a:headEnd/>
            <a:tailEnd/>
          </a:ln>
        </p:spPr>
        <p:txBody>
          <a:bodyPr wrap="none" tIns="137160"/>
          <a:lstStyle/>
          <a:p>
            <a:r>
              <a:rPr lang="en-US" altLang="zh-CN" dirty="0"/>
              <a:t>PLSI, LDA, etc.</a:t>
            </a:r>
          </a:p>
          <a:p>
            <a:endParaRPr lang="en-US" altLang="ja-JP" sz="1400" dirty="0"/>
          </a:p>
        </p:txBody>
      </p:sp>
      <p:pic>
        <p:nvPicPr>
          <p:cNvPr id="57386" name="Picture 40" descr="http://arnetminer.org/pictures/thumb/00104/Thomas_Hofmann_1297509874926.jpg"/>
          <p:cNvPicPr>
            <a:picLocks noChangeAspect="1" noChangeArrowheads="1"/>
          </p:cNvPicPr>
          <p:nvPr/>
        </p:nvPicPr>
        <p:blipFill>
          <a:blip r:embed="rId16" cstate="print"/>
          <a:srcRect/>
          <a:stretch>
            <a:fillRect/>
          </a:stretch>
        </p:blipFill>
        <p:spPr bwMode="auto">
          <a:xfrm>
            <a:off x="6938963" y="3573463"/>
            <a:ext cx="390525" cy="503237"/>
          </a:xfrm>
          <a:prstGeom prst="rect">
            <a:avLst/>
          </a:prstGeom>
          <a:noFill/>
          <a:ln w="9525">
            <a:noFill/>
            <a:miter lim="800000"/>
            <a:headEnd/>
            <a:tailEnd/>
          </a:ln>
        </p:spPr>
      </p:pic>
      <p:pic>
        <p:nvPicPr>
          <p:cNvPr id="57387" name="Picture 42" descr="http://arnetminer.org/pictures/thumb/00597/David_M_Blei_1312201507405.png"/>
          <p:cNvPicPr>
            <a:picLocks noChangeAspect="1" noChangeArrowheads="1"/>
          </p:cNvPicPr>
          <p:nvPr/>
        </p:nvPicPr>
        <p:blipFill rotWithShape="1">
          <a:blip r:embed="rId17" cstate="print"/>
          <a:srcRect b="15383"/>
          <a:stretch/>
        </p:blipFill>
        <p:spPr bwMode="auto">
          <a:xfrm>
            <a:off x="7443788" y="3551238"/>
            <a:ext cx="382588" cy="540000"/>
          </a:xfrm>
          <a:prstGeom prst="rect">
            <a:avLst/>
          </a:prstGeom>
          <a:noFill/>
          <a:ln w="9525">
            <a:noFill/>
            <a:miter lim="800000"/>
            <a:headEnd/>
            <a:tailEnd/>
          </a:ln>
        </p:spPr>
      </p:pic>
      <p:pic>
        <p:nvPicPr>
          <p:cNvPr id="57389" name="Picture 46" descr="http://www.cs.uiuc.edu/homes/czhai/me.jpg"/>
          <p:cNvPicPr>
            <a:picLocks noChangeAspect="1" noChangeArrowheads="1"/>
          </p:cNvPicPr>
          <p:nvPr/>
        </p:nvPicPr>
        <p:blipFill>
          <a:blip r:embed="rId18" cstate="print"/>
          <a:srcRect/>
          <a:stretch>
            <a:fillRect/>
          </a:stretch>
        </p:blipFill>
        <p:spPr bwMode="auto">
          <a:xfrm>
            <a:off x="8567527" y="3355975"/>
            <a:ext cx="436562" cy="571860"/>
          </a:xfrm>
          <a:prstGeom prst="rect">
            <a:avLst/>
          </a:prstGeom>
          <a:noFill/>
          <a:ln w="9525">
            <a:noFill/>
            <a:miter lim="800000"/>
            <a:headEnd/>
            <a:tailEnd/>
          </a:ln>
        </p:spPr>
      </p:pic>
      <p:pic>
        <p:nvPicPr>
          <p:cNvPr id="57390" name="Picture 48" descr="http://arnetminer.org/pictures/thumb/490/1225202075157.jpeg"/>
          <p:cNvPicPr>
            <a:picLocks noChangeAspect="1" noChangeArrowheads="1"/>
          </p:cNvPicPr>
          <p:nvPr/>
        </p:nvPicPr>
        <p:blipFill>
          <a:blip r:embed="rId19" cstate="print"/>
          <a:srcRect/>
          <a:stretch>
            <a:fillRect/>
          </a:stretch>
        </p:blipFill>
        <p:spPr bwMode="auto">
          <a:xfrm>
            <a:off x="1857375" y="1341438"/>
            <a:ext cx="476250" cy="352425"/>
          </a:xfrm>
          <a:prstGeom prst="rect">
            <a:avLst/>
          </a:prstGeom>
          <a:noFill/>
          <a:ln w="9525">
            <a:noFill/>
            <a:miter lim="800000"/>
            <a:headEnd/>
            <a:tailEnd/>
          </a:ln>
        </p:spPr>
      </p:pic>
      <p:pic>
        <p:nvPicPr>
          <p:cNvPr id="156674" name="Picture 2" descr="Andrew Ng"/>
          <p:cNvPicPr>
            <a:picLocks noChangeAspect="1" noChangeArrowheads="1"/>
          </p:cNvPicPr>
          <p:nvPr/>
        </p:nvPicPr>
        <p:blipFill>
          <a:blip r:embed="rId20" cstate="print"/>
          <a:srcRect/>
          <a:stretch>
            <a:fillRect/>
          </a:stretch>
        </p:blipFill>
        <p:spPr bwMode="auto">
          <a:xfrm>
            <a:off x="4520952" y="3803329"/>
            <a:ext cx="418888" cy="468000"/>
          </a:xfrm>
          <a:prstGeom prst="rect">
            <a:avLst/>
          </a:prstGeom>
          <a:noFill/>
        </p:spPr>
      </p:pic>
      <p:pic>
        <p:nvPicPr>
          <p:cNvPr id="2" name="Picture 1"/>
          <p:cNvPicPr>
            <a:picLocks noChangeAspect="1"/>
          </p:cNvPicPr>
          <p:nvPr/>
        </p:nvPicPr>
        <p:blipFill rotWithShape="1">
          <a:blip r:embed="rId21"/>
          <a:srcRect l="19129" r="26959"/>
          <a:stretch/>
        </p:blipFill>
        <p:spPr>
          <a:xfrm>
            <a:off x="5025009" y="3792744"/>
            <a:ext cx="483394" cy="478586"/>
          </a:xfrm>
          <a:prstGeom prst="rect">
            <a:avLst/>
          </a:prstGeom>
        </p:spPr>
      </p:pic>
      <p:pic>
        <p:nvPicPr>
          <p:cNvPr id="3" name="Picture 2"/>
          <p:cNvPicPr>
            <a:picLocks noChangeAspect="1"/>
          </p:cNvPicPr>
          <p:nvPr/>
        </p:nvPicPr>
        <p:blipFill rotWithShape="1">
          <a:blip r:embed="rId22"/>
          <a:srcRect t="1" b="29884"/>
          <a:stretch/>
        </p:blipFill>
        <p:spPr>
          <a:xfrm>
            <a:off x="1035273" y="4697716"/>
            <a:ext cx="374441" cy="503999"/>
          </a:xfrm>
          <a:prstGeom prst="rect">
            <a:avLst/>
          </a:prstGeom>
        </p:spPr>
      </p:pic>
      <p:pic>
        <p:nvPicPr>
          <p:cNvPr id="4" name="Picture 3"/>
          <p:cNvPicPr>
            <a:picLocks noChangeAspect="1"/>
          </p:cNvPicPr>
          <p:nvPr/>
        </p:nvPicPr>
        <p:blipFill>
          <a:blip r:embed="rId23"/>
          <a:stretch>
            <a:fillRect/>
          </a:stretch>
        </p:blipFill>
        <p:spPr>
          <a:xfrm>
            <a:off x="4275308" y="2175558"/>
            <a:ext cx="428455" cy="550871"/>
          </a:xfrm>
          <a:prstGeom prst="rect">
            <a:avLst/>
          </a:prstGeom>
        </p:spPr>
      </p:pic>
      <p:pic>
        <p:nvPicPr>
          <p:cNvPr id="6" name="Picture 5"/>
          <p:cNvPicPr>
            <a:picLocks noChangeAspect="1"/>
          </p:cNvPicPr>
          <p:nvPr/>
        </p:nvPicPr>
        <p:blipFill>
          <a:blip r:embed="rId24"/>
          <a:stretch>
            <a:fillRect/>
          </a:stretch>
        </p:blipFill>
        <p:spPr>
          <a:xfrm>
            <a:off x="4778523" y="2049992"/>
            <a:ext cx="390501" cy="586920"/>
          </a:xfrm>
          <a:prstGeom prst="rect">
            <a:avLst/>
          </a:prstGeom>
        </p:spPr>
      </p:pic>
      <p:pic>
        <p:nvPicPr>
          <p:cNvPr id="7" name="Picture 6"/>
          <p:cNvPicPr>
            <a:picLocks noChangeAspect="1"/>
          </p:cNvPicPr>
          <p:nvPr/>
        </p:nvPicPr>
        <p:blipFill>
          <a:blip r:embed="rId25"/>
          <a:stretch>
            <a:fillRect/>
          </a:stretch>
        </p:blipFill>
        <p:spPr>
          <a:xfrm>
            <a:off x="3703630" y="2135190"/>
            <a:ext cx="414905" cy="591239"/>
          </a:xfrm>
          <a:prstGeom prst="rect">
            <a:avLst/>
          </a:prstGeom>
        </p:spPr>
      </p:pic>
      <p:pic>
        <p:nvPicPr>
          <p:cNvPr id="8" name="Picture 7"/>
          <p:cNvPicPr>
            <a:picLocks noChangeAspect="1"/>
          </p:cNvPicPr>
          <p:nvPr/>
        </p:nvPicPr>
        <p:blipFill rotWithShape="1">
          <a:blip r:embed="rId26"/>
          <a:srcRect l="28346" t="8521" r="-6" b="21"/>
          <a:stretch/>
        </p:blipFill>
        <p:spPr>
          <a:xfrm>
            <a:off x="4592960" y="1400969"/>
            <a:ext cx="437131" cy="556789"/>
          </a:xfrm>
          <a:prstGeom prst="rect">
            <a:avLst/>
          </a:prstGeom>
        </p:spPr>
      </p:pic>
      <p:pic>
        <p:nvPicPr>
          <p:cNvPr id="9" name="Picture 8"/>
          <p:cNvPicPr>
            <a:picLocks noChangeAspect="1"/>
          </p:cNvPicPr>
          <p:nvPr/>
        </p:nvPicPr>
        <p:blipFill rotWithShape="1">
          <a:blip r:embed="rId27"/>
          <a:srcRect b="26331"/>
          <a:stretch/>
        </p:blipFill>
        <p:spPr>
          <a:xfrm>
            <a:off x="7955359" y="3573073"/>
            <a:ext cx="454025" cy="503999"/>
          </a:xfrm>
          <a:prstGeom prst="rect">
            <a:avLst/>
          </a:prstGeom>
        </p:spPr>
      </p:pic>
    </p:spTree>
    <p:extLst>
      <p:ext uri="{BB962C8B-B14F-4D97-AF65-F5344CB8AC3E}">
        <p14:creationId xmlns:p14="http://schemas.microsoft.com/office/powerpoint/2010/main" val="14934297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p:txBody>
          <a:bodyPr/>
          <a:lstStyle/>
          <a:p>
            <a:r>
              <a:rPr lang="en-US" smtClean="0"/>
              <a:t>Prerequisites</a:t>
            </a:r>
            <a:endParaRPr lang="en-US" dirty="0"/>
          </a:p>
        </p:txBody>
      </p:sp>
      <p:sp>
        <p:nvSpPr>
          <p:cNvPr id="46083" name="Rectangle 3"/>
          <p:cNvSpPr>
            <a:spLocks noGrp="1" noChangeArrowheads="1"/>
          </p:cNvSpPr>
          <p:nvPr>
            <p:ph type="body" idx="1"/>
          </p:nvPr>
        </p:nvSpPr>
        <p:spPr>
          <a:xfrm>
            <a:off x="350838" y="1019869"/>
            <a:ext cx="9139237" cy="5838131"/>
          </a:xfrm>
        </p:spPr>
        <p:txBody>
          <a:bodyPr/>
          <a:lstStyle/>
          <a:p>
            <a:pPr>
              <a:lnSpc>
                <a:spcPct val="80000"/>
              </a:lnSpc>
              <a:spcBef>
                <a:spcPts val="1200"/>
              </a:spcBef>
            </a:pPr>
            <a:r>
              <a:rPr lang="en-US" altLang="zh-CN" sz="2800" smtClean="0"/>
              <a:t>Programming and other basic CS skills</a:t>
            </a:r>
          </a:p>
          <a:p>
            <a:pPr lvl="1">
              <a:lnSpc>
                <a:spcPct val="80000"/>
              </a:lnSpc>
              <a:spcBef>
                <a:spcPts val="1200"/>
              </a:spcBef>
            </a:pPr>
            <a:r>
              <a:rPr lang="en-US" altLang="zh-CN" sz="2400" smtClean="0"/>
              <a:t>C, C++</a:t>
            </a:r>
          </a:p>
          <a:p>
            <a:pPr lvl="1">
              <a:lnSpc>
                <a:spcPct val="80000"/>
              </a:lnSpc>
              <a:spcBef>
                <a:spcPts val="1200"/>
              </a:spcBef>
            </a:pPr>
            <a:r>
              <a:rPr lang="en-US" altLang="zh-CN" sz="2400" smtClean="0"/>
              <a:t>Java, C#, .NET</a:t>
            </a:r>
          </a:p>
          <a:p>
            <a:pPr lvl="1">
              <a:lnSpc>
                <a:spcPct val="80000"/>
              </a:lnSpc>
              <a:spcBef>
                <a:spcPts val="1200"/>
              </a:spcBef>
            </a:pPr>
            <a:r>
              <a:rPr lang="en-US" altLang="zh-CN" sz="2400" smtClean="0"/>
              <a:t>Perl, Python</a:t>
            </a:r>
          </a:p>
          <a:p>
            <a:pPr>
              <a:lnSpc>
                <a:spcPct val="80000"/>
              </a:lnSpc>
              <a:spcBef>
                <a:spcPts val="1200"/>
              </a:spcBef>
            </a:pPr>
            <a:r>
              <a:rPr lang="en-US" sz="2800" smtClean="0"/>
              <a:t>Theories</a:t>
            </a:r>
            <a:endParaRPr lang="en-US" sz="2800" dirty="0"/>
          </a:p>
          <a:p>
            <a:pPr lvl="1">
              <a:lnSpc>
                <a:spcPct val="80000"/>
              </a:lnSpc>
              <a:spcBef>
                <a:spcPts val="1200"/>
              </a:spcBef>
            </a:pPr>
            <a:r>
              <a:rPr lang="en-US" sz="2400" dirty="0" smtClean="0"/>
              <a:t>Data representation (e.g., vector space model, language model)</a:t>
            </a:r>
          </a:p>
          <a:p>
            <a:pPr lvl="1">
              <a:lnSpc>
                <a:spcPct val="80000"/>
              </a:lnSpc>
              <a:spcBef>
                <a:spcPts val="1200"/>
              </a:spcBef>
            </a:pPr>
            <a:r>
              <a:rPr lang="en-US" sz="2400" smtClean="0"/>
              <a:t>Basic probability theory </a:t>
            </a:r>
            <a:r>
              <a:rPr lang="en-US" sz="2400" dirty="0" smtClean="0"/>
              <a:t>(e.g., likelihood, conditional probability, posterior probability, </a:t>
            </a:r>
            <a:r>
              <a:rPr lang="en-US" sz="2400" dirty="0" err="1" smtClean="0"/>
              <a:t>Bayes</a:t>
            </a:r>
            <a:r>
              <a:rPr lang="en-US" sz="2400" dirty="0" smtClean="0"/>
              <a:t>)</a:t>
            </a:r>
          </a:p>
          <a:p>
            <a:pPr lvl="1">
              <a:lnSpc>
                <a:spcPct val="80000"/>
              </a:lnSpc>
              <a:spcBef>
                <a:spcPts val="1200"/>
              </a:spcBef>
            </a:pPr>
            <a:r>
              <a:rPr lang="en-US" altLang="zh-CN" sz="2400" smtClean="0"/>
              <a:t>Basic linear algebra (e.g., linear transformations, eigenvalues, least-squares best fit)</a:t>
            </a:r>
            <a:endParaRPr lang="en-US" sz="2400" smtClean="0"/>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Potential achievements</a:t>
            </a:r>
            <a:endParaRPr lang="zh-CN" altLang="en-US"/>
          </a:p>
        </p:txBody>
      </p:sp>
      <p:sp>
        <p:nvSpPr>
          <p:cNvPr id="3" name="内容占位符 2"/>
          <p:cNvSpPr>
            <a:spLocks noGrp="1"/>
          </p:cNvSpPr>
          <p:nvPr>
            <p:ph idx="1"/>
          </p:nvPr>
        </p:nvSpPr>
        <p:spPr/>
        <p:txBody>
          <a:bodyPr/>
          <a:lstStyle/>
          <a:p>
            <a:r>
              <a:rPr lang="en-US" altLang="zh-CN" smtClean="0"/>
              <a:t>Able to </a:t>
            </a:r>
            <a:r>
              <a:rPr lang="en-US" altLang="zh-CN" smtClean="0">
                <a:solidFill>
                  <a:srgbClr val="FF0000"/>
                </a:solidFill>
              </a:rPr>
              <a:t>understand</a:t>
            </a:r>
            <a:r>
              <a:rPr lang="en-US" altLang="zh-CN" smtClean="0"/>
              <a:t> the underlying principles of classical ML algorithms</a:t>
            </a:r>
          </a:p>
          <a:p>
            <a:r>
              <a:rPr lang="en-US" altLang="zh-CN" smtClean="0"/>
              <a:t>Able to </a:t>
            </a:r>
            <a:r>
              <a:rPr lang="en-US" altLang="zh-CN" smtClean="0">
                <a:solidFill>
                  <a:srgbClr val="FF0000"/>
                </a:solidFill>
              </a:rPr>
              <a:t>apply</a:t>
            </a:r>
            <a:r>
              <a:rPr lang="en-US" altLang="zh-CN" smtClean="0"/>
              <a:t> right ML algorithms to the applications at you hand</a:t>
            </a:r>
          </a:p>
          <a:p>
            <a:r>
              <a:rPr lang="en-US" altLang="zh-CN" smtClean="0"/>
              <a:t>Able to </a:t>
            </a:r>
            <a:r>
              <a:rPr lang="en-US" altLang="zh-CN" smtClean="0">
                <a:solidFill>
                  <a:srgbClr val="FF0000"/>
                </a:solidFill>
              </a:rPr>
              <a:t>design</a:t>
            </a:r>
            <a:r>
              <a:rPr lang="en-US" altLang="zh-CN" smtClean="0"/>
              <a:t> effective ML algorithms to solve new problems</a:t>
            </a:r>
          </a:p>
          <a:p>
            <a:endParaRPr lang="en-US" altLang="zh-CN" smtClean="0"/>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标题 1"/>
          <p:cNvSpPr>
            <a:spLocks noGrp="1"/>
          </p:cNvSpPr>
          <p:nvPr>
            <p:ph type="title"/>
          </p:nvPr>
        </p:nvSpPr>
        <p:spPr/>
        <p:txBody>
          <a:bodyPr/>
          <a:lstStyle/>
          <a:p>
            <a:pPr eaLnBrk="1" hangingPunct="1"/>
            <a:r>
              <a:rPr kumimoji="1" lang="en-US" altLang="zh-CN" dirty="0"/>
              <a:t>Handbooks</a:t>
            </a:r>
            <a:endParaRPr lang="zh-CN" altLang="en-US" dirty="0" smtClean="0"/>
          </a:p>
        </p:txBody>
      </p:sp>
      <p:sp>
        <p:nvSpPr>
          <p:cNvPr id="19459" name="内容占位符 2"/>
          <p:cNvSpPr>
            <a:spLocks noGrp="1"/>
          </p:cNvSpPr>
          <p:nvPr>
            <p:ph idx="1"/>
          </p:nvPr>
        </p:nvSpPr>
        <p:spPr>
          <a:xfrm>
            <a:off x="350838" y="1052736"/>
            <a:ext cx="9139237" cy="5328592"/>
          </a:xfrm>
        </p:spPr>
        <p:txBody>
          <a:bodyPr/>
          <a:lstStyle/>
          <a:p>
            <a:pPr lvl="0"/>
            <a:r>
              <a:rPr lang="en-US" altLang="zh-CN" sz="2000" dirty="0" smtClean="0"/>
              <a:t>Handbooks:</a:t>
            </a:r>
          </a:p>
          <a:p>
            <a:pPr lvl="1"/>
            <a:r>
              <a:rPr lang="en-US" altLang="zh-CN" sz="1600" dirty="0" smtClean="0"/>
              <a:t>Christopher M. Bishop. </a:t>
            </a:r>
            <a:r>
              <a:rPr lang="en-US" altLang="zh-CN" sz="1600" i="1" dirty="0" smtClean="0"/>
              <a:t>Pattern Recognition and Machine Learning</a:t>
            </a:r>
            <a:r>
              <a:rPr lang="en-US" altLang="zh-CN" sz="1600" dirty="0" smtClean="0"/>
              <a:t>, Springer, 2007.</a:t>
            </a:r>
          </a:p>
          <a:p>
            <a:pPr lvl="1"/>
            <a:r>
              <a:rPr lang="en-US" altLang="zh-CN" sz="1600" dirty="0" err="1"/>
              <a:t>Yoshua</a:t>
            </a:r>
            <a:r>
              <a:rPr lang="en-US" altLang="zh-CN" sz="1600" dirty="0"/>
              <a:t> </a:t>
            </a:r>
            <a:r>
              <a:rPr lang="en-US" altLang="zh-CN" sz="1600" dirty="0" err="1"/>
              <a:t>Bengio</a:t>
            </a:r>
            <a:r>
              <a:rPr lang="en-US" altLang="zh-CN" sz="1600" dirty="0"/>
              <a:t>, Ian J. </a:t>
            </a:r>
            <a:r>
              <a:rPr lang="en-US" altLang="zh-CN" sz="1600" dirty="0" err="1"/>
              <a:t>Goodfellow</a:t>
            </a:r>
            <a:r>
              <a:rPr lang="en-US" altLang="zh-CN" sz="1600" dirty="0"/>
              <a:t>, and Aaron </a:t>
            </a:r>
            <a:r>
              <a:rPr lang="en-US" altLang="zh-CN" sz="1600" dirty="0" err="1"/>
              <a:t>Courville</a:t>
            </a:r>
            <a:r>
              <a:rPr lang="en-US" altLang="zh-CN" sz="1600" dirty="0"/>
              <a:t>. Deep Learning. 2015</a:t>
            </a:r>
            <a:r>
              <a:rPr lang="en-US" altLang="zh-CN" sz="1600" dirty="0" smtClean="0"/>
              <a:t>.</a:t>
            </a:r>
          </a:p>
          <a:p>
            <a:pPr lvl="1"/>
            <a:r>
              <a:rPr lang="en-US" altLang="zh-CN" sz="1600" dirty="0"/>
              <a:t>Daphne </a:t>
            </a:r>
            <a:r>
              <a:rPr lang="en-US" altLang="zh-CN" sz="1600" dirty="0" err="1"/>
              <a:t>Koller</a:t>
            </a:r>
            <a:r>
              <a:rPr lang="en-US" altLang="zh-CN" sz="1600" dirty="0"/>
              <a:t> and </a:t>
            </a:r>
            <a:r>
              <a:rPr lang="en-US" altLang="zh-CN" sz="1600" dirty="0" err="1"/>
              <a:t>Nir</a:t>
            </a:r>
            <a:r>
              <a:rPr lang="en-US" altLang="zh-CN" sz="1600" dirty="0"/>
              <a:t> Friedman. </a:t>
            </a:r>
            <a:r>
              <a:rPr lang="en-US" altLang="zh-CN" sz="1600" i="1" dirty="0"/>
              <a:t>Probabilistic Graphical Models.</a:t>
            </a:r>
            <a:r>
              <a:rPr lang="en-US" altLang="zh-CN" sz="1600" dirty="0"/>
              <a:t> MIT Press, 2009</a:t>
            </a:r>
            <a:endParaRPr lang="zh-CN" altLang="zh-CN" sz="1600" dirty="0"/>
          </a:p>
          <a:p>
            <a:pPr lvl="0"/>
            <a:r>
              <a:rPr lang="en-US" altLang="zh-CN" sz="2000" dirty="0" smtClean="0"/>
              <a:t>Additional </a:t>
            </a:r>
            <a:r>
              <a:rPr lang="en-US" altLang="zh-CN" sz="2000" dirty="0" smtClean="0"/>
              <a:t>references</a:t>
            </a:r>
          </a:p>
          <a:p>
            <a:pPr lvl="1"/>
            <a:r>
              <a:rPr lang="en-US" altLang="zh-CN" sz="1600" dirty="0" smtClean="0"/>
              <a:t>John Hopcroft. Computer Science Theory for the Information Age. 2011.</a:t>
            </a:r>
            <a:endParaRPr lang="zh-CN" altLang="zh-CN" sz="1600" dirty="0" smtClean="0"/>
          </a:p>
          <a:p>
            <a:pPr lvl="1"/>
            <a:r>
              <a:rPr lang="en-US" altLang="zh-CN" sz="1600" dirty="0" smtClean="0"/>
              <a:t>Michael </a:t>
            </a:r>
            <a:r>
              <a:rPr lang="en-US" altLang="zh-CN" sz="1600" dirty="0" smtClean="0"/>
              <a:t>I. Jordan. </a:t>
            </a:r>
            <a:r>
              <a:rPr lang="en-US" altLang="zh-CN" sz="1600" i="1" dirty="0" smtClean="0"/>
              <a:t>An Introduction to Probabilistic Graphical Models.</a:t>
            </a:r>
            <a:r>
              <a:rPr lang="en-US" altLang="zh-CN" sz="1600" dirty="0" smtClean="0"/>
              <a:t> University of California, Berkeley. June 30, 2003.</a:t>
            </a:r>
            <a:endParaRPr lang="zh-CN" altLang="zh-CN" sz="1600" dirty="0" smtClean="0"/>
          </a:p>
          <a:p>
            <a:pPr lvl="1"/>
            <a:r>
              <a:rPr lang="en-US" altLang="zh-CN" sz="1600" dirty="0" smtClean="0"/>
              <a:t>Martin J. Wainwright and Michael I. Jordan. </a:t>
            </a:r>
            <a:r>
              <a:rPr lang="en-US" altLang="zh-CN" sz="1600" i="1" dirty="0" smtClean="0"/>
              <a:t>Graphical Models, Exponential Families, and </a:t>
            </a:r>
            <a:r>
              <a:rPr lang="en-US" altLang="zh-CN" sz="1600" i="1" dirty="0" err="1" smtClean="0"/>
              <a:t>Variational</a:t>
            </a:r>
            <a:r>
              <a:rPr lang="en-US" altLang="zh-CN" sz="1600" i="1" dirty="0" smtClean="0"/>
              <a:t> Inference</a:t>
            </a:r>
            <a:r>
              <a:rPr lang="en-US" altLang="zh-CN" sz="1600" dirty="0" smtClean="0"/>
              <a:t>, Foundations and Trends in Machine Learning, V1 (1-2), 2008.</a:t>
            </a:r>
            <a:endParaRPr lang="zh-CN" altLang="zh-CN" sz="1600" dirty="0" smtClean="0"/>
          </a:p>
          <a:p>
            <a:pPr lvl="1"/>
            <a:r>
              <a:rPr lang="en-US" altLang="zh-CN" sz="1600" dirty="0" smtClean="0"/>
              <a:t>Trevor Hastie, Robert </a:t>
            </a:r>
            <a:r>
              <a:rPr lang="en-US" altLang="zh-CN" sz="1600" dirty="0" err="1" smtClean="0"/>
              <a:t>Tibshirani</a:t>
            </a:r>
            <a:r>
              <a:rPr lang="en-US" altLang="zh-CN" sz="1600" dirty="0" smtClean="0"/>
              <a:t>, Jerome Friedman. </a:t>
            </a:r>
            <a:r>
              <a:rPr lang="en-US" altLang="zh-CN" sz="1600" i="1" dirty="0" smtClean="0"/>
              <a:t>Elements of Statistical Learning</a:t>
            </a:r>
            <a:r>
              <a:rPr lang="en-US" altLang="zh-CN" sz="1600" dirty="0" smtClean="0"/>
              <a:t>. Springer, 2003.</a:t>
            </a:r>
            <a:endParaRPr lang="zh-CN" altLang="zh-CN" sz="1600" dirty="0" smtClean="0"/>
          </a:p>
          <a:p>
            <a:pPr lvl="1"/>
            <a:r>
              <a:rPr lang="en-US" altLang="zh-CN" sz="1600" dirty="0" err="1" smtClean="0"/>
              <a:t>Yoshua</a:t>
            </a:r>
            <a:r>
              <a:rPr lang="en-US" altLang="zh-CN" sz="1600" dirty="0" smtClean="0"/>
              <a:t> </a:t>
            </a:r>
            <a:r>
              <a:rPr lang="en-US" altLang="zh-CN" sz="1600" dirty="0" err="1" smtClean="0"/>
              <a:t>Bengio</a:t>
            </a:r>
            <a:r>
              <a:rPr lang="en-US" altLang="zh-CN" sz="1600" dirty="0" smtClean="0"/>
              <a:t>. </a:t>
            </a:r>
            <a:r>
              <a:rPr lang="en-US" altLang="zh-CN" sz="1600" i="1" dirty="0" smtClean="0"/>
              <a:t>Learning Deep Architectures for AI</a:t>
            </a:r>
            <a:r>
              <a:rPr lang="en-US" altLang="zh-CN" sz="1600" dirty="0" smtClean="0"/>
              <a:t>. Foundations and Trends in Machine Learning, V2 (1), 2009.</a:t>
            </a:r>
            <a:endParaRPr lang="zh-CN" altLang="zh-CN" sz="1600" dirty="0" smtClean="0"/>
          </a:p>
          <a:p>
            <a:pPr lvl="1"/>
            <a:r>
              <a:rPr lang="en-US" altLang="zh-CN" sz="1600" dirty="0" smtClean="0"/>
              <a:t>David J.C. MacKay. </a:t>
            </a:r>
            <a:r>
              <a:rPr lang="en-US" altLang="zh-CN" sz="1600" i="1" dirty="0" smtClean="0"/>
              <a:t>Information Theory, Inference, and Learning Algorithms</a:t>
            </a:r>
            <a:r>
              <a:rPr lang="en-US" altLang="zh-CN" sz="1600" dirty="0" smtClean="0"/>
              <a:t>. Cambridge University Press, 2003.</a:t>
            </a:r>
            <a:endParaRPr lang="zh-CN" altLang="en-US" sz="1600" dirty="0" smtClean="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标题 1"/>
          <p:cNvSpPr>
            <a:spLocks noGrp="1"/>
          </p:cNvSpPr>
          <p:nvPr>
            <p:ph type="title"/>
          </p:nvPr>
        </p:nvSpPr>
        <p:spPr/>
        <p:txBody>
          <a:bodyPr/>
          <a:lstStyle/>
          <a:p>
            <a:pPr eaLnBrk="1" hangingPunct="1"/>
            <a:r>
              <a:rPr lang="en-US" altLang="zh-CN" dirty="0" smtClean="0"/>
              <a:t>Contact Information</a:t>
            </a:r>
            <a:endParaRPr lang="zh-CN" altLang="en-US" dirty="0" smtClean="0"/>
          </a:p>
        </p:txBody>
      </p:sp>
      <p:sp>
        <p:nvSpPr>
          <p:cNvPr id="3" name="内容占位符 2"/>
          <p:cNvSpPr>
            <a:spLocks noGrp="1"/>
          </p:cNvSpPr>
          <p:nvPr>
            <p:ph idx="1"/>
          </p:nvPr>
        </p:nvSpPr>
        <p:spPr/>
        <p:txBody>
          <a:bodyPr/>
          <a:lstStyle/>
          <a:p>
            <a:pPr eaLnBrk="1" hangingPunct="1">
              <a:defRPr/>
            </a:pPr>
            <a:r>
              <a:rPr lang="en-US" altLang="zh-CN" dirty="0" smtClean="0"/>
              <a:t>Jie Tang</a:t>
            </a:r>
            <a:endParaRPr lang="zh-CN" dirty="0" smtClean="0"/>
          </a:p>
          <a:p>
            <a:pPr lvl="1" eaLnBrk="1" hangingPunct="1">
              <a:defRPr/>
            </a:pPr>
            <a:r>
              <a:rPr lang="en-US" altLang="zh-CN" dirty="0" smtClean="0">
                <a:cs typeface="+mn-cs"/>
              </a:rPr>
              <a:t>Software Division, Department of Computer Science, </a:t>
            </a:r>
            <a:r>
              <a:rPr lang="en-US" altLang="zh-CN" dirty="0" err="1" smtClean="0">
                <a:cs typeface="+mn-cs"/>
              </a:rPr>
              <a:t>Tsinghua</a:t>
            </a:r>
            <a:r>
              <a:rPr lang="en-US" altLang="zh-CN" dirty="0" smtClean="0">
                <a:cs typeface="+mn-cs"/>
              </a:rPr>
              <a:t> U.</a:t>
            </a:r>
            <a:endParaRPr lang="zh-CN" dirty="0" smtClean="0">
              <a:cs typeface="+mn-cs"/>
            </a:endParaRPr>
          </a:p>
          <a:p>
            <a:pPr lvl="1" eaLnBrk="1" hangingPunct="1">
              <a:defRPr/>
            </a:pPr>
            <a:r>
              <a:rPr lang="en-US" dirty="0" smtClean="0">
                <a:cs typeface="+mn-cs"/>
              </a:rPr>
              <a:t>Office: </a:t>
            </a:r>
            <a:r>
              <a:rPr lang="en-US" dirty="0" err="1" smtClean="0">
                <a:cs typeface="+mn-cs"/>
              </a:rPr>
              <a:t>Rm</a:t>
            </a:r>
            <a:r>
              <a:rPr lang="en-US" dirty="0" smtClean="0">
                <a:cs typeface="+mn-cs"/>
              </a:rPr>
              <a:t> 1-308, FIT Building</a:t>
            </a:r>
            <a:endParaRPr lang="zh-CN" dirty="0" smtClean="0">
              <a:cs typeface="+mn-cs"/>
            </a:endParaRPr>
          </a:p>
          <a:p>
            <a:pPr lvl="1" eaLnBrk="1" hangingPunct="1">
              <a:defRPr/>
            </a:pPr>
            <a:r>
              <a:rPr lang="it-IT" dirty="0" smtClean="0">
                <a:cs typeface="+mn-cs"/>
              </a:rPr>
              <a:t>E-mail: </a:t>
            </a:r>
            <a:r>
              <a:rPr lang="it-IT" dirty="0" smtClean="0">
                <a:cs typeface="+mn-cs"/>
                <a:hlinkClick r:id="rId2"/>
              </a:rPr>
              <a:t>jietang@tsinghua.edu.cn</a:t>
            </a:r>
            <a:r>
              <a:rPr lang="it-IT" dirty="0" smtClean="0">
                <a:cs typeface="+mn-cs"/>
              </a:rPr>
              <a:t> </a:t>
            </a:r>
            <a:endParaRPr lang="zh-CN" dirty="0" smtClean="0">
              <a:cs typeface="+mn-cs"/>
            </a:endParaRPr>
          </a:p>
          <a:p>
            <a:pPr lvl="1" eaLnBrk="1" hangingPunct="1">
              <a:defRPr/>
            </a:pPr>
            <a:r>
              <a:rPr lang="en-US" altLang="zh-CN" dirty="0" smtClean="0">
                <a:cs typeface="+mn-cs"/>
              </a:rPr>
              <a:t>Phone: </a:t>
            </a:r>
            <a:r>
              <a:rPr lang="en-US" dirty="0" smtClean="0">
                <a:cs typeface="+mn-cs"/>
              </a:rPr>
              <a:t>62788788-20, 13911215746</a:t>
            </a:r>
          </a:p>
          <a:p>
            <a:pPr lvl="1" eaLnBrk="1" hangingPunct="1">
              <a:buNone/>
              <a:defRPr/>
            </a:pPr>
            <a:endParaRPr lang="en-US" dirty="0" smtClean="0">
              <a:cs typeface="+mn-cs"/>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4"/>
          <p:cNvSpPr>
            <a:spLocks noGrp="1" noChangeArrowheads="1"/>
          </p:cNvSpPr>
          <p:nvPr>
            <p:ph type="ctrTitle"/>
          </p:nvPr>
        </p:nvSpPr>
        <p:spPr/>
        <p:txBody>
          <a:bodyPr/>
          <a:lstStyle/>
          <a:p>
            <a:pPr eaLnBrk="1" hangingPunct="1"/>
            <a:r>
              <a:rPr lang="en-US" altLang="zh-CN" smtClean="0"/>
              <a:t>Thanks!</a:t>
            </a:r>
          </a:p>
        </p:txBody>
      </p:sp>
      <p:sp>
        <p:nvSpPr>
          <p:cNvPr id="22531" name="Rectangle 5"/>
          <p:cNvSpPr>
            <a:spLocks noGrp="1" noChangeArrowheads="1"/>
          </p:cNvSpPr>
          <p:nvPr>
            <p:ph type="subTitle" idx="1"/>
          </p:nvPr>
        </p:nvSpPr>
        <p:spPr>
          <a:xfrm>
            <a:off x="1271586" y="3886200"/>
            <a:ext cx="7396190" cy="1752600"/>
          </a:xfrm>
        </p:spPr>
        <p:txBody>
          <a:bodyPr/>
          <a:lstStyle/>
          <a:p>
            <a:pPr eaLnBrk="1" hangingPunct="1"/>
            <a:r>
              <a:rPr lang="en-US" altLang="zh-CN" dirty="0" smtClean="0"/>
              <a:t>HP: </a:t>
            </a:r>
            <a:r>
              <a:rPr lang="en-US" altLang="zh-CN" sz="2800" dirty="0" smtClean="0">
                <a:hlinkClick r:id="rId2"/>
              </a:rPr>
              <a:t>http://keg.cs.tsinghua.edu.cn/jietang/</a:t>
            </a:r>
            <a:r>
              <a:rPr lang="en-US" altLang="zh-CN" sz="2800" dirty="0" smtClean="0"/>
              <a:t> </a:t>
            </a:r>
          </a:p>
          <a:p>
            <a:pPr eaLnBrk="1" hangingPunct="1"/>
            <a:endParaRPr lang="zh-CN" altLang="zh-CN" dirty="0" smtClean="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标题 1"/>
          <p:cNvSpPr>
            <a:spLocks noGrp="1"/>
          </p:cNvSpPr>
          <p:nvPr>
            <p:ph type="title"/>
          </p:nvPr>
        </p:nvSpPr>
        <p:spPr/>
        <p:txBody>
          <a:bodyPr/>
          <a:lstStyle/>
          <a:p>
            <a:r>
              <a:rPr lang="en-US" altLang="zh-CN" dirty="0" smtClean="0"/>
              <a:t>Teaching Assistant</a:t>
            </a:r>
            <a:endParaRPr lang="zh-CN" altLang="en-US" dirty="0" smtClean="0"/>
          </a:p>
        </p:txBody>
      </p:sp>
      <p:sp>
        <p:nvSpPr>
          <p:cNvPr id="21507" name="内容占位符 2"/>
          <p:cNvSpPr>
            <a:spLocks noGrp="1"/>
          </p:cNvSpPr>
          <p:nvPr>
            <p:ph idx="1"/>
          </p:nvPr>
        </p:nvSpPr>
        <p:spPr>
          <a:xfrm>
            <a:off x="350838" y="1340768"/>
            <a:ext cx="9139237" cy="5040560"/>
          </a:xfrm>
        </p:spPr>
        <p:txBody>
          <a:bodyPr/>
          <a:lstStyle/>
          <a:p>
            <a:pPr eaLnBrk="1" hangingPunct="1"/>
            <a:r>
              <a:rPr lang="en-US" altLang="zh-CN" dirty="0" smtClean="0"/>
              <a:t>TA</a:t>
            </a:r>
            <a:r>
              <a:rPr lang="en-US" altLang="zh-CN" dirty="0" smtClean="0"/>
              <a:t>: </a:t>
            </a:r>
            <a:r>
              <a:rPr lang="en-US" altLang="zh-CN" dirty="0" smtClean="0"/>
              <a:t>Fang Zhang</a:t>
            </a:r>
          </a:p>
          <a:p>
            <a:pPr lvl="1" eaLnBrk="1" hangingPunct="1"/>
            <a:r>
              <a:rPr lang="en-US" altLang="zh-CN" sz="2400" dirty="0" smtClean="0"/>
              <a:t>FIT 1-308</a:t>
            </a:r>
          </a:p>
          <a:p>
            <a:pPr lvl="1" eaLnBrk="1" hangingPunct="1"/>
            <a:r>
              <a:rPr lang="it-IT" altLang="zh-CN" sz="2400" dirty="0" smtClean="0"/>
              <a:t>E-mail</a:t>
            </a:r>
            <a:r>
              <a:rPr lang="it-IT" altLang="zh-CN" sz="2400" dirty="0"/>
              <a:t>: </a:t>
            </a:r>
            <a:r>
              <a:rPr lang="en-US" altLang="zh-CN" sz="2400" dirty="0" smtClean="0">
                <a:hlinkClick r:id="rId2"/>
              </a:rPr>
              <a:t>thuzhf@gmail.com</a:t>
            </a:r>
            <a:r>
              <a:rPr lang="en-US" altLang="zh-CN" sz="2400" dirty="0" smtClean="0"/>
              <a:t>  </a:t>
            </a:r>
            <a:endParaRPr lang="zh-CN" altLang="en-US" sz="2400" dirty="0" smtClean="0"/>
          </a:p>
          <a:p>
            <a:pPr lvl="1" eaLnBrk="1" hangingPunct="1"/>
            <a:r>
              <a:rPr lang="en-US" altLang="zh-CN" sz="2400" dirty="0" smtClean="0"/>
              <a:t>Phone: 62788788-20</a:t>
            </a:r>
          </a:p>
          <a:p>
            <a:pPr lvl="1" eaLnBrk="1" hangingPunct="1"/>
            <a:r>
              <a:rPr lang="en-US" altLang="zh-CN" sz="2400" dirty="0" smtClean="0"/>
              <a:t>Open hours: 15:00pm-18:00pm </a:t>
            </a:r>
            <a:r>
              <a:rPr lang="en-US" altLang="zh-CN" sz="2400" dirty="0" smtClean="0"/>
              <a:t>Tuesday</a:t>
            </a:r>
            <a:endParaRPr lang="en-US" altLang="zh-CN" sz="2400" dirty="0" smtClean="0"/>
          </a:p>
        </p:txBody>
      </p:sp>
    </p:spTree>
    <p:extLst>
      <p:ext uri="{BB962C8B-B14F-4D97-AF65-F5344CB8AC3E}">
        <p14:creationId xmlns:p14="http://schemas.microsoft.com/office/powerpoint/2010/main" val="168749997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Resources</a:t>
            </a:r>
            <a:endParaRPr lang="zh-CN" altLang="en-US" dirty="0"/>
          </a:p>
        </p:txBody>
      </p:sp>
      <p:sp>
        <p:nvSpPr>
          <p:cNvPr id="3" name="内容占位符 2"/>
          <p:cNvSpPr>
            <a:spLocks noGrp="1"/>
          </p:cNvSpPr>
          <p:nvPr>
            <p:ph idx="1"/>
          </p:nvPr>
        </p:nvSpPr>
        <p:spPr/>
        <p:txBody>
          <a:bodyPr/>
          <a:lstStyle/>
          <a:p>
            <a:r>
              <a:rPr lang="en-US" altLang="zh-CN" dirty="0" smtClean="0"/>
              <a:t>Conferences</a:t>
            </a:r>
            <a:r>
              <a:rPr lang="en-US" altLang="zh-CN" dirty="0" smtClean="0"/>
              <a:t>: </a:t>
            </a:r>
          </a:p>
          <a:p>
            <a:pPr lvl="1"/>
            <a:r>
              <a:rPr lang="en-US" altLang="zh-CN" sz="2400" dirty="0" smtClean="0"/>
              <a:t>Theory: NIPS, COLT, STOC/FOCS</a:t>
            </a:r>
          </a:p>
          <a:p>
            <a:pPr lvl="1"/>
            <a:r>
              <a:rPr lang="en-US" altLang="zh-CN" sz="2400" dirty="0" smtClean="0"/>
              <a:t>Algorithm: ICML, KDD, UAI, IJCAI/AAAI</a:t>
            </a:r>
          </a:p>
          <a:p>
            <a:pPr lvl="1"/>
            <a:r>
              <a:rPr lang="en-US" altLang="zh-CN" sz="2400" dirty="0" smtClean="0"/>
              <a:t>App: SIGIR, WWW, ACL</a:t>
            </a:r>
          </a:p>
          <a:p>
            <a:r>
              <a:rPr lang="en-US" altLang="zh-CN" dirty="0" smtClean="0"/>
              <a:t>Journals: </a:t>
            </a:r>
          </a:p>
          <a:p>
            <a:pPr lvl="1"/>
            <a:r>
              <a:rPr lang="en-US" altLang="zh-CN" sz="2400" dirty="0" smtClean="0"/>
              <a:t>JMLR, JAIR, MLJ, ACM TKDD, IEEE TKDE</a:t>
            </a:r>
          </a:p>
          <a:p>
            <a:endParaRPr lang="zh-CN" altLang="en-US"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ctrTitle"/>
          </p:nvPr>
        </p:nvSpPr>
        <p:spPr>
          <a:xfrm>
            <a:off x="742950" y="2130425"/>
            <a:ext cx="8420100" cy="1470025"/>
          </a:xfrm>
        </p:spPr>
        <p:txBody>
          <a:bodyPr/>
          <a:lstStyle/>
          <a:p>
            <a:pPr eaLnBrk="1" hangingPunct="1"/>
            <a:r>
              <a:rPr lang="en-US" altLang="zh-CN" smtClean="0"/>
              <a:t>Why Machine Learning?</a:t>
            </a:r>
          </a:p>
        </p:txBody>
      </p:sp>
      <p:sp>
        <p:nvSpPr>
          <p:cNvPr id="15363" name="Rectangle 5"/>
          <p:cNvSpPr>
            <a:spLocks noGrp="1" noChangeArrowheads="1"/>
          </p:cNvSpPr>
          <p:nvPr>
            <p:ph type="subTitle" idx="1"/>
          </p:nvPr>
        </p:nvSpPr>
        <p:spPr>
          <a:xfrm>
            <a:off x="704850" y="4052888"/>
            <a:ext cx="8424863" cy="1752600"/>
          </a:xfrm>
        </p:spPr>
        <p:txBody>
          <a:bodyPr/>
          <a:lstStyle/>
          <a:p>
            <a:pPr eaLnBrk="1" hangingPunct="1"/>
            <a:r>
              <a:rPr lang="en-US" altLang="zh-CN" sz="2800" dirty="0" smtClean="0"/>
              <a:t>Jie Tang</a:t>
            </a:r>
          </a:p>
          <a:p>
            <a:pPr eaLnBrk="1" hangingPunct="1"/>
            <a:r>
              <a:rPr lang="en-US" altLang="zh-CN" sz="2800" dirty="0" smtClean="0"/>
              <a:t>Department of Computer Science &amp; Technology</a:t>
            </a:r>
          </a:p>
          <a:p>
            <a:pPr eaLnBrk="1" hangingPunct="1"/>
            <a:r>
              <a:rPr lang="en-US" altLang="zh-CN" sz="2800" smtClean="0"/>
              <a:t>Tsinghua University</a:t>
            </a:r>
            <a:endParaRPr lang="en-US" altLang="zh-CN" sz="2800" dirty="0" smtClean="0"/>
          </a:p>
        </p:txBody>
      </p:sp>
    </p:spTree>
    <p:extLst>
      <p:ext uri="{BB962C8B-B14F-4D97-AF65-F5344CB8AC3E}">
        <p14:creationId xmlns:p14="http://schemas.microsoft.com/office/powerpoint/2010/main" val="132109641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Face Recognition</a:t>
            </a:r>
            <a:endParaRPr kumimoji="1" lang="zh-CN" altLang="en-US" dirty="0"/>
          </a:p>
        </p:txBody>
      </p:sp>
      <p:pic>
        <p:nvPicPr>
          <p:cNvPr id="4" name="图片 3" descr="Screen Shot 2015-03-02 at 12.00.38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68760"/>
            <a:ext cx="9906000" cy="5004683"/>
          </a:xfrm>
          <a:prstGeom prst="rect">
            <a:avLst/>
          </a:prstGeom>
        </p:spPr>
      </p:pic>
    </p:spTree>
    <p:extLst>
      <p:ext uri="{BB962C8B-B14F-4D97-AF65-F5344CB8AC3E}">
        <p14:creationId xmlns:p14="http://schemas.microsoft.com/office/powerpoint/2010/main" val="123178436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Handwritten Recognition</a:t>
            </a:r>
            <a:endParaRPr kumimoji="1" lang="zh-CN" altLang="en-US" dirty="0"/>
          </a:p>
        </p:txBody>
      </p:sp>
      <p:sp>
        <p:nvSpPr>
          <p:cNvPr id="6" name="内容占位符 5"/>
          <p:cNvSpPr>
            <a:spLocks noGrp="1"/>
          </p:cNvSpPr>
          <p:nvPr>
            <p:ph idx="1"/>
          </p:nvPr>
        </p:nvSpPr>
        <p:spPr/>
        <p:txBody>
          <a:bodyPr/>
          <a:lstStyle/>
          <a:p>
            <a:r>
              <a:rPr kumimoji="1" lang="en-US" altLang="zh-CN" dirty="0" smtClean="0"/>
              <a:t>Convolutional </a:t>
            </a:r>
            <a:r>
              <a:rPr kumimoji="1" lang="en-US" altLang="zh-CN" dirty="0"/>
              <a:t>neural </a:t>
            </a:r>
            <a:r>
              <a:rPr kumimoji="1" lang="en-US" altLang="zh-CN" dirty="0" smtClean="0"/>
              <a:t>networks for handwritten recognition</a:t>
            </a:r>
          </a:p>
          <a:p>
            <a:endParaRPr kumimoji="1" lang="en-US" altLang="zh-CN" dirty="0"/>
          </a:p>
          <a:p>
            <a:endParaRPr kumimoji="1" lang="en-US" altLang="zh-CN" dirty="0" smtClean="0"/>
          </a:p>
          <a:p>
            <a:endParaRPr kumimoji="1" lang="en-US" altLang="zh-CN" dirty="0"/>
          </a:p>
          <a:p>
            <a:endParaRPr kumimoji="1" lang="en-US" altLang="zh-CN" dirty="0" smtClean="0"/>
          </a:p>
          <a:p>
            <a:endParaRPr kumimoji="1" lang="en-US" altLang="zh-CN" dirty="0"/>
          </a:p>
          <a:p>
            <a:endParaRPr kumimoji="1" lang="en-US" altLang="zh-CN" dirty="0" smtClean="0"/>
          </a:p>
          <a:p>
            <a:r>
              <a:rPr kumimoji="1" lang="en-US" altLang="zh-CN" dirty="0">
                <a:hlinkClick r:id="rId2"/>
              </a:rPr>
              <a:t>http://yann.lecun.com/exdb/lenet/</a:t>
            </a:r>
            <a:r>
              <a:rPr kumimoji="1" lang="en-US" altLang="zh-CN" dirty="0" smtClean="0">
                <a:hlinkClick r:id="rId2"/>
              </a:rPr>
              <a:t>index.html</a:t>
            </a:r>
            <a:r>
              <a:rPr kumimoji="1" lang="en-US" altLang="zh-CN" dirty="0" smtClean="0"/>
              <a:t> </a:t>
            </a:r>
            <a:endParaRPr kumimoji="1" lang="zh-CN" altLang="en-US" dirty="0"/>
          </a:p>
        </p:txBody>
      </p:sp>
      <p:pic>
        <p:nvPicPr>
          <p:cNvPr id="4" name="图片 3"/>
          <p:cNvPicPr>
            <a:picLocks noChangeAspect="1"/>
          </p:cNvPicPr>
          <p:nvPr/>
        </p:nvPicPr>
        <p:blipFill>
          <a:blip r:embed="rId3"/>
          <a:stretch>
            <a:fillRect/>
          </a:stretch>
        </p:blipFill>
        <p:spPr>
          <a:xfrm>
            <a:off x="2288704" y="2564904"/>
            <a:ext cx="4840312" cy="3025195"/>
          </a:xfrm>
          <a:prstGeom prst="rect">
            <a:avLst/>
          </a:prstGeom>
        </p:spPr>
      </p:pic>
    </p:spTree>
    <p:extLst>
      <p:ext uri="{BB962C8B-B14F-4D97-AF65-F5344CB8AC3E}">
        <p14:creationId xmlns:p14="http://schemas.microsoft.com/office/powerpoint/2010/main" val="8574822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1"/>
          <p:cNvSpPr>
            <a:spLocks noGrp="1"/>
          </p:cNvSpPr>
          <p:nvPr>
            <p:ph type="title"/>
          </p:nvPr>
        </p:nvSpPr>
        <p:spPr>
          <a:xfrm>
            <a:off x="200025" y="223838"/>
            <a:ext cx="9363075" cy="792162"/>
          </a:xfrm>
        </p:spPr>
        <p:txBody>
          <a:bodyPr/>
          <a:lstStyle/>
          <a:p>
            <a:r>
              <a:rPr lang="en-US" altLang="zh-CN" smtClean="0"/>
              <a:t>Follow back Prediction</a:t>
            </a:r>
            <a:endParaRPr lang="zh-CN" altLang="en-US" smtClean="0"/>
          </a:p>
        </p:txBody>
      </p:sp>
      <p:pic>
        <p:nvPicPr>
          <p:cNvPr id="11" name="Picture 2" descr="C:\JieTang\Privacy\Paper\social-learning\ling\TwitterLink\src\pic\example.emf"/>
          <p:cNvPicPr>
            <a:picLocks noChangeAspect="1" noChangeArrowheads="1"/>
          </p:cNvPicPr>
          <p:nvPr/>
        </p:nvPicPr>
        <p:blipFill>
          <a:blip r:embed="rId2" cstate="print"/>
          <a:srcRect/>
          <a:stretch>
            <a:fillRect/>
          </a:stretch>
        </p:blipFill>
        <p:spPr bwMode="auto">
          <a:xfrm>
            <a:off x="3036589" y="1146175"/>
            <a:ext cx="5084763" cy="3578225"/>
          </a:xfrm>
          <a:prstGeom prst="rect">
            <a:avLst/>
          </a:prstGeom>
          <a:noFill/>
          <a:ln w="9525">
            <a:noFill/>
            <a:miter lim="800000"/>
            <a:headEnd/>
            <a:tailEnd/>
          </a:ln>
        </p:spPr>
      </p:pic>
      <p:sp>
        <p:nvSpPr>
          <p:cNvPr id="12" name="云形标注 11"/>
          <p:cNvSpPr/>
          <p:nvPr/>
        </p:nvSpPr>
        <p:spPr>
          <a:xfrm>
            <a:off x="2540446" y="5085184"/>
            <a:ext cx="4680520" cy="1296988"/>
          </a:xfrm>
          <a:prstGeom prst="cloudCallout">
            <a:avLst>
              <a:gd name="adj1" fmla="val -13904"/>
              <a:gd name="adj2" fmla="val -111827"/>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r>
              <a:rPr lang="en-US" altLang="zh-CN" b="1" dirty="0">
                <a:solidFill>
                  <a:srgbClr val="0000FF"/>
                </a:solidFill>
              </a:rPr>
              <a:t>  When you follow </a:t>
            </a:r>
            <a:r>
              <a:rPr lang="en-US" altLang="zh-CN" b="1">
                <a:solidFill>
                  <a:srgbClr val="0000FF"/>
                </a:solidFill>
              </a:rPr>
              <a:t>a </a:t>
            </a:r>
            <a:r>
              <a:rPr lang="en-US" altLang="zh-CN" b="1" smtClean="0">
                <a:solidFill>
                  <a:srgbClr val="0000FF"/>
                </a:solidFill>
              </a:rPr>
              <a:t>friend in Twitter, </a:t>
            </a:r>
            <a:r>
              <a:rPr lang="en-US" altLang="zh-CN" b="1" dirty="0">
                <a:solidFill>
                  <a:srgbClr val="FF0000"/>
                </a:solidFill>
              </a:rPr>
              <a:t>how likely he will follow back?</a:t>
            </a:r>
            <a:endParaRPr lang="zh-CN" altLang="en-US" b="1" dirty="0">
              <a:solidFill>
                <a:srgbClr val="FF0000"/>
              </a:solidFill>
            </a:endParaRPr>
          </a:p>
        </p:txBody>
      </p:sp>
      <p:pic>
        <p:nvPicPr>
          <p:cNvPr id="5" name="Picture 3"/>
          <p:cNvPicPr>
            <a:picLocks noChangeAspect="1" noChangeArrowheads="1"/>
          </p:cNvPicPr>
          <p:nvPr/>
        </p:nvPicPr>
        <p:blipFill>
          <a:blip r:embed="rId3" cstate="print"/>
          <a:srcRect/>
          <a:stretch>
            <a:fillRect/>
          </a:stretch>
        </p:blipFill>
        <p:spPr bwMode="auto">
          <a:xfrm>
            <a:off x="560512" y="2636912"/>
            <a:ext cx="1676400" cy="882650"/>
          </a:xfrm>
          <a:prstGeom prst="rect">
            <a:avLst/>
          </a:prstGeom>
          <a:noFill/>
          <a:ln w="9525">
            <a:noFill/>
            <a:miter lim="800000"/>
            <a:headEnd/>
            <a:tailEnd/>
          </a:ln>
        </p:spPr>
      </p:pic>
    </p:spTree>
    <p:extLst>
      <p:ext uri="{BB962C8B-B14F-4D97-AF65-F5344CB8AC3E}">
        <p14:creationId xmlns:p14="http://schemas.microsoft.com/office/powerpoint/2010/main" val="2089442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linds(horizontal)">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11729</TotalTime>
  <Words>1846</Words>
  <Application>Microsoft Macintosh PowerPoint</Application>
  <PresentationFormat>A4 Paper (210x297 mm)</PresentationFormat>
  <Paragraphs>246</Paragraphs>
  <Slides>30</Slides>
  <Notes>6</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30</vt:i4>
      </vt:variant>
    </vt:vector>
  </HeadingPairs>
  <TitlesOfParts>
    <vt:vector size="38" baseType="lpstr">
      <vt:lpstr>Courier New</vt:lpstr>
      <vt:lpstr>MS PGothic</vt:lpstr>
      <vt:lpstr>Tahoma</vt:lpstr>
      <vt:lpstr>Times New Roman</vt:lpstr>
      <vt:lpstr>宋体</vt:lpstr>
      <vt:lpstr>Arial</vt:lpstr>
      <vt:lpstr>Default Design</vt:lpstr>
      <vt:lpstr>Equation</vt:lpstr>
      <vt:lpstr>Machine Learning</vt:lpstr>
      <vt:lpstr>A bit about Jie…</vt:lpstr>
      <vt:lpstr>Contact Information</vt:lpstr>
      <vt:lpstr>Teaching Assistant</vt:lpstr>
      <vt:lpstr>Resources</vt:lpstr>
      <vt:lpstr>Why Machine Learning?</vt:lpstr>
      <vt:lpstr>Face Recognition</vt:lpstr>
      <vt:lpstr>Handwritten Recognition</vt:lpstr>
      <vt:lpstr>Follow back Prediction</vt:lpstr>
      <vt:lpstr>IE from Web Page (IJCAI’07)</vt:lpstr>
      <vt:lpstr>Sentiment Summary (WWW’08)</vt:lpstr>
      <vt:lpstr>BIG DATA—Google driverless car</vt:lpstr>
      <vt:lpstr>IPhone Siri </vt:lpstr>
      <vt:lpstr>IBM Watson </vt:lpstr>
      <vt:lpstr>Stock Prediction using Twitter Mood</vt:lpstr>
      <vt:lpstr>What is Machine Learning?</vt:lpstr>
      <vt:lpstr>   Data Structures</vt:lpstr>
      <vt:lpstr>Example: Follow-back Prediction</vt:lpstr>
      <vt:lpstr>Supervised Learning</vt:lpstr>
      <vt:lpstr>Supervised Learning</vt:lpstr>
      <vt:lpstr>Netflix Prize</vt:lpstr>
      <vt:lpstr>Rating Prediction</vt:lpstr>
      <vt:lpstr>Basic Idea</vt:lpstr>
      <vt:lpstr>Basic Idea</vt:lpstr>
      <vt:lpstr>Intuitions</vt:lpstr>
      <vt:lpstr>The State of Machine Learning</vt:lpstr>
      <vt:lpstr>Prerequisites</vt:lpstr>
      <vt:lpstr>Potential achievements</vt:lpstr>
      <vt:lpstr>Handbooks</vt:lpstr>
      <vt:lpstr>Thanks!</vt:lpstr>
    </vt:vector>
  </TitlesOfParts>
  <Company>Tsinghua</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Information Extraction and Information Integration</dc:title>
  <dc:creator>Jie Tang</dc:creator>
  <cp:lastModifiedBy>markwa2725</cp:lastModifiedBy>
  <cp:revision>789</cp:revision>
  <dcterms:created xsi:type="dcterms:W3CDTF">2006-10-23T13:46:31Z</dcterms:created>
  <dcterms:modified xsi:type="dcterms:W3CDTF">2016-07-21T00:07:23Z</dcterms:modified>
</cp:coreProperties>
</file>